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5" r:id="rId5"/>
    <p:sldId id="310" r:id="rId6"/>
    <p:sldId id="311" r:id="rId7"/>
    <p:sldId id="313" r:id="rId8"/>
    <p:sldId id="317" r:id="rId9"/>
    <p:sldId id="318" r:id="rId10"/>
    <p:sldId id="320" r:id="rId11"/>
    <p:sldId id="322" r:id="rId12"/>
    <p:sldId id="319" r:id="rId13"/>
  </p:sldIdLst>
  <p:sldSz cx="12188825" cy="6858000"/>
  <p:notesSz cx="6858000" cy="9144000"/>
  <p:custDataLst>
    <p:tags r:id="rId16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29" autoAdjust="0"/>
  </p:normalViewPr>
  <p:slideViewPr>
    <p:cSldViewPr showGuides="1">
      <p:cViewPr varScale="1">
        <p:scale>
          <a:sx n="153" d="100"/>
          <a:sy n="153" d="100"/>
        </p:scale>
        <p:origin x="384" y="115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280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F348D6A5-469F-4FA4-A147-C8B8EC25BB7B}" type="datetime1">
              <a:rPr lang="cs-CZ" smtClean="0"/>
              <a:t>14.04.2020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D9F912AB-2776-42F2-A957-313FC7EFEDB9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C13C5B1F-949B-4DD0-A78B-C3911861FAC0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F93199CD-3E1B-4AE6-990F-76F925F5EA9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464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120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</a:t>
            </a:r>
            <a:r>
              <a:rPr lang="cs-CZ" baseline="0" dirty="0" smtClean="0"/>
              <a:t> dělají jednotlivé katedry? </a:t>
            </a:r>
          </a:p>
          <a:p>
            <a:r>
              <a:rPr lang="cs-CZ" baseline="0" dirty="0" smtClean="0"/>
              <a:t>KES + </a:t>
            </a:r>
            <a:r>
              <a:rPr lang="cs-CZ" baseline="0" dirty="0" err="1" smtClean="0"/>
              <a:t>Hestia</a:t>
            </a:r>
            <a:r>
              <a:rPr lang="cs-CZ" baseline="0" dirty="0" smtClean="0"/>
              <a:t>  – metodika vykazování dobrovolnické činnosti, problém dobrovolnických organizací; </a:t>
            </a:r>
            <a:r>
              <a:rPr lang="cs-CZ" baseline="0" dirty="0" err="1" smtClean="0"/>
              <a:t>prostředkovávají</a:t>
            </a:r>
            <a:r>
              <a:rPr lang="cs-CZ" baseline="0" dirty="0" smtClean="0"/>
              <a:t> požadavky na vytvářenou aplikaci – funkčnost, metodika výpočtu, ovládání aplikace, </a:t>
            </a:r>
          </a:p>
          <a:p>
            <a:r>
              <a:rPr lang="cs-CZ" baseline="0" dirty="0" smtClean="0"/>
              <a:t>KTS – návrh a implementace systému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424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>
                <a:solidFill>
                  <a:schemeClr val="bg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smtClean="0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138E88FA-03BA-466C-A785-263DBDDF76AF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412" y="381001"/>
            <a:ext cx="7391399" cy="5638800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1632F33-0CE4-4426-B155-942568323885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4pPr>
            <a:lvl5pPr algn="l" rtl="0">
              <a:defRPr>
                <a:solidFill>
                  <a:schemeClr val="bg2">
                    <a:lumMod val="75000"/>
                    <a:lumOff val="25000"/>
                  </a:schemeClr>
                </a:solidFill>
              </a:defRPr>
            </a:lvl5pPr>
            <a:lvl6pPr algn="l" rtl="0">
              <a:defRPr/>
            </a:lvl6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4F768CF-40C9-4CCB-A5B6-101C357967EB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4800" b="0" cap="none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65213" y="5410200"/>
            <a:ext cx="8687333" cy="609601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FE454EE-2776-40D2-8F3A-58A2663BD743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504781" y="1905001"/>
            <a:ext cx="4419599" cy="41148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229183" y="1905001"/>
            <a:ext cx="4419600" cy="41148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BE2C431-4968-4F85-98D6-1884889B2565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522411" y="1905000"/>
            <a:ext cx="4416552" cy="762000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522411" y="2743201"/>
            <a:ext cx="4416552" cy="3276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249861" y="1905000"/>
            <a:ext cx="4416552" cy="762000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249861" y="2743201"/>
            <a:ext cx="4416552" cy="3276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48D6EBF-ADC2-4F30-BC6A-A20FAC67007C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95A79ED-9CD6-4E90-BFEC-409C943DCE9C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BF75E63-51FD-47E4-B1B0-45F3B67E9D92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Autofit/>
          </a:bodyPr>
          <a:lstStyle>
            <a:lvl1pPr algn="l" rtl="0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951414" y="685800"/>
            <a:ext cx="6400800" cy="53340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8C4448-F86C-4FF0-A830-90C17E875AEE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rtlCol="0" anchor="b">
            <a:normAutofit/>
          </a:bodyPr>
          <a:lstStyle>
            <a:lvl1pPr algn="l" rtl="0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213" y="4648200"/>
            <a:ext cx="3581399" cy="1371600"/>
          </a:xfrm>
        </p:spPr>
        <p:txBody>
          <a:bodyPr rtlCol="0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C2064F1-6E9E-4327-9AE7-D6E65D88A80E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A013F82-EE5E-44EE-A61D-E31C6657F26F}" type="slidenum">
              <a:rPr lang="cs-CZ" smtClean="0"/>
              <a:pPr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9FFC4-6E08-4C95-BBE6-CC62724D5D23}" type="datetime1">
              <a:rPr lang="cs-CZ" smtClean="0"/>
              <a:pPr/>
              <a:t>14.04.2020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1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hyperlink" Target="http://www.hest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png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brometr.cz/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Informační systém pro správu dobrovolnictví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 rtlCol="0">
            <a:normAutofit fontScale="62500" lnSpcReduction="20000"/>
          </a:bodyPr>
          <a:lstStyle/>
          <a:p>
            <a:pPr rtl="0"/>
            <a:endParaRPr lang="cs-CZ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rtl="0"/>
            <a:r>
              <a:rPr lang="cs-CZ" cap="none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Česko s dobrovolnictvím počítá </a:t>
            </a:r>
            <a:r>
              <a:rPr lang="cs-CZ" cap="none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2019</a:t>
            </a:r>
          </a:p>
          <a:p>
            <a:pPr rtl="0"/>
            <a:endParaRPr lang="cs-CZ" cap="none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rtl="0"/>
            <a:r>
              <a:rPr lang="cs-CZ" cap="none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Ing. Marek Musil</a:t>
            </a: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, </a:t>
            </a:r>
            <a:r>
              <a:rPr lang="cs-CZ" cap="none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marek.musil@vspj.cz</a:t>
            </a:r>
          </a:p>
          <a:p>
            <a:pPr rtl="0"/>
            <a:r>
              <a:rPr lang="cs-CZ" cap="none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PaedDr. František Smrčka, Ph.D., frantisek.smrcka@vspj.cz</a:t>
            </a:r>
          </a:p>
          <a:p>
            <a:pPr rtl="0"/>
            <a:endParaRPr lang="cs-CZ" cap="none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rtl="0"/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Katedra technických studií,</a:t>
            </a:r>
          </a:p>
          <a:p>
            <a:pPr rtl="0"/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Vysoká škola polytechnická </a:t>
            </a:r>
            <a:r>
              <a:rPr lang="cs-CZ" dirty="0" err="1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jihlava</a:t>
            </a:r>
            <a:endParaRPr lang="cs-CZ" dirty="0" smtClean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rtl="0"/>
            <a:endParaRPr lang="cs-CZ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6828" y="1496200"/>
            <a:ext cx="5327904" cy="99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837829" y="1904999"/>
            <a:ext cx="9818976" cy="4114801"/>
          </a:xfrm>
        </p:spPr>
        <p:txBody>
          <a:bodyPr rtlCol="0">
            <a:normAutofit/>
          </a:bodyPr>
          <a:lstStyle/>
          <a:p>
            <a:r>
              <a:rPr lang="cs-CZ" sz="1500" dirty="0" smtClean="0"/>
              <a:t>Systému evidence dobrovolnictví, Finální produkt</a:t>
            </a:r>
          </a:p>
          <a:p>
            <a:r>
              <a:rPr lang="cs-CZ" sz="1500" dirty="0" smtClean="0"/>
              <a:t>Problematika vykazování dobrovolnické činnosti</a:t>
            </a:r>
            <a:endParaRPr lang="cs-CZ" sz="1500" dirty="0"/>
          </a:p>
          <a:p>
            <a:pPr rtl="0"/>
            <a:r>
              <a:rPr lang="cs-CZ" sz="1500" dirty="0" smtClean="0"/>
              <a:t>Projekt „Česko s dobrovolnictvím počítá“</a:t>
            </a:r>
          </a:p>
          <a:p>
            <a:pPr rtl="0"/>
            <a:r>
              <a:rPr lang="cs-CZ" sz="1500" dirty="0" smtClean="0"/>
              <a:t>Implementace systému, aplikace</a:t>
            </a:r>
          </a:p>
          <a:p>
            <a:pPr rtl="0"/>
            <a:r>
              <a:rPr lang="cs-CZ" sz="1500" dirty="0" smtClean="0"/>
              <a:t>Představení spolku </a:t>
            </a:r>
            <a:r>
              <a:rPr lang="cs-CZ" sz="1500" dirty="0" err="1" smtClean="0"/>
              <a:t>Hestia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13913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problému, představení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829" y="1904999"/>
            <a:ext cx="10461678" cy="4404321"/>
          </a:xfrm>
        </p:spPr>
        <p:txBody>
          <a:bodyPr>
            <a:normAutofit fontScale="92500" lnSpcReduction="20000"/>
          </a:bodyPr>
          <a:lstStyle/>
          <a:p>
            <a:r>
              <a:rPr lang="cs-CZ" sz="1600" dirty="0" smtClean="0"/>
              <a:t>Dobrovolnické organizace zajišťují vykonání dobrovolnické činnosti a potýkají se se způsobem vyhodnocení aktivit </a:t>
            </a:r>
            <a:br>
              <a:rPr lang="cs-CZ" sz="1600" dirty="0" smtClean="0"/>
            </a:br>
            <a:r>
              <a:rPr lang="cs-CZ" sz="1600" dirty="0" smtClean="0"/>
              <a:t>(metoda výpočtu hodnoty dobrovolnictví).</a:t>
            </a:r>
          </a:p>
          <a:p>
            <a:r>
              <a:rPr lang="cs-CZ" sz="1600" dirty="0" smtClean="0"/>
              <a:t>Vytvoření systému pro správu dobrovolnictví a evidenci dobrovolnické činnosti. </a:t>
            </a:r>
            <a:endParaRPr lang="en-US" sz="1600" dirty="0" smtClean="0"/>
          </a:p>
          <a:p>
            <a:r>
              <a:rPr lang="cs-CZ" sz="1600" dirty="0"/>
              <a:t>Projekt TAČR „Česko s dobrovolnictvím počítá</a:t>
            </a:r>
            <a:r>
              <a:rPr lang="cs-CZ" sz="1600" dirty="0" smtClean="0"/>
              <a:t>“</a:t>
            </a:r>
          </a:p>
          <a:p>
            <a:pPr lvl="1"/>
            <a:r>
              <a:rPr lang="cs-CZ" sz="1400" dirty="0" smtClean="0"/>
              <a:t>1. 2. 2018 – 30. 6.2020</a:t>
            </a:r>
          </a:p>
          <a:p>
            <a:pPr lvl="1"/>
            <a:r>
              <a:rPr lang="cs-CZ" sz="1400" dirty="0" smtClean="0"/>
              <a:t>Dotační titul: Technologická agentura České republiky (TAČR)</a:t>
            </a:r>
          </a:p>
          <a:p>
            <a:pPr lvl="1"/>
            <a:r>
              <a:rPr lang="cs-CZ" sz="1400" dirty="0" smtClean="0"/>
              <a:t>Partneři: </a:t>
            </a:r>
            <a:r>
              <a:rPr lang="cs-CZ" sz="1400" dirty="0" err="1" smtClean="0"/>
              <a:t>Hestia</a:t>
            </a:r>
            <a:r>
              <a:rPr lang="cs-CZ" sz="1400" dirty="0" smtClean="0"/>
              <a:t> – Centrum pro dobrovolnictví, z. </a:t>
            </a:r>
            <a:r>
              <a:rPr lang="cs-CZ" sz="1400" dirty="0" err="1" smtClean="0"/>
              <a:t>ú.</a:t>
            </a:r>
            <a:endParaRPr lang="cs-CZ" sz="1400" dirty="0" smtClean="0"/>
          </a:p>
          <a:p>
            <a:r>
              <a:rPr lang="cs-CZ" sz="1600" dirty="0" smtClean="0"/>
              <a:t>Cíl projektu</a:t>
            </a:r>
          </a:p>
          <a:p>
            <a:pPr lvl="1"/>
            <a:r>
              <a:rPr lang="cs-CZ" sz="1400" dirty="0" smtClean="0"/>
              <a:t>Návrh a implementace nástroje pro výpočet a interpretaci hodnoty dobrovolnictví. </a:t>
            </a:r>
          </a:p>
          <a:p>
            <a:pPr lvl="1"/>
            <a:r>
              <a:rPr lang="cs-CZ" sz="1400" dirty="0" smtClean="0"/>
              <a:t>Vytvoření webové aplikace a mobilní aplikace s identickými funkcemi. </a:t>
            </a:r>
          </a:p>
          <a:p>
            <a:r>
              <a:rPr lang="cs-CZ" sz="1600" dirty="0" smtClean="0"/>
              <a:t>Katedra ekonomických studií: Ing. Jakub Dostál, Ph.D. (hlavní řešitel), Mgr. Martina Černá, Ph.D.</a:t>
            </a:r>
          </a:p>
          <a:p>
            <a:r>
              <a:rPr lang="cs-CZ" sz="1600" dirty="0" smtClean="0"/>
              <a:t>Katedra technických studií:  Ing. Marek Musil, PaedDr. František Smrčka, Ph.D.</a:t>
            </a:r>
          </a:p>
          <a:p>
            <a:r>
              <a:rPr lang="cs-CZ" sz="1600" dirty="0" smtClean="0"/>
              <a:t>Spolek  </a:t>
            </a:r>
            <a:r>
              <a:rPr lang="cs-CZ" sz="1600" dirty="0" err="1" smtClean="0"/>
              <a:t>Hestia</a:t>
            </a:r>
            <a:r>
              <a:rPr lang="cs-CZ" sz="1600" dirty="0" smtClean="0"/>
              <a:t> – Centrum pro dobrovolnictví, z. </a:t>
            </a:r>
            <a:r>
              <a:rPr lang="cs-CZ" sz="1600" dirty="0" err="1" smtClean="0"/>
              <a:t>ú.</a:t>
            </a:r>
            <a:r>
              <a:rPr lang="cs-CZ" sz="1600" dirty="0" smtClean="0"/>
              <a:t> : PhDr. Jiří Tošner</a:t>
            </a:r>
          </a:p>
        </p:txBody>
      </p:sp>
    </p:spTree>
    <p:extLst>
      <p:ext uri="{BB962C8B-B14F-4D97-AF65-F5344CB8AC3E}">
        <p14:creationId xmlns:p14="http://schemas.microsoft.com/office/powerpoint/2010/main" val="409737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44624"/>
            <a:ext cx="9144001" cy="1371600"/>
          </a:xfrm>
        </p:spPr>
        <p:txBody>
          <a:bodyPr/>
          <a:lstStyle/>
          <a:p>
            <a:r>
              <a:rPr lang="cs-CZ" dirty="0" smtClean="0"/>
              <a:t>Aplikace – Implementace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804" y="1472952"/>
            <a:ext cx="11089231" cy="2593202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 smtClean="0"/>
              <a:t>Dobrovolnická činnost</a:t>
            </a:r>
          </a:p>
          <a:p>
            <a:pPr lvl="1"/>
            <a:r>
              <a:rPr lang="cs-CZ" sz="1400" dirty="0" smtClean="0"/>
              <a:t>Oblasti </a:t>
            </a:r>
            <a:r>
              <a:rPr lang="cs-CZ" sz="1400" dirty="0"/>
              <a:t>dobrovolnictví, typy dobrovolnické činnosti. </a:t>
            </a:r>
            <a:endParaRPr lang="cs-CZ" sz="1400" dirty="0" smtClean="0"/>
          </a:p>
          <a:p>
            <a:pPr lvl="1"/>
            <a:r>
              <a:rPr lang="cs-CZ" sz="1400" dirty="0" smtClean="0"/>
              <a:t>Ohodnocení </a:t>
            </a:r>
            <a:r>
              <a:rPr lang="cs-CZ" sz="1400" dirty="0"/>
              <a:t>dle typu a data.</a:t>
            </a:r>
            <a:endParaRPr lang="cs-CZ" sz="1400" dirty="0" smtClean="0"/>
          </a:p>
          <a:p>
            <a:r>
              <a:rPr lang="cs-CZ" sz="1600" dirty="0" smtClean="0"/>
              <a:t>Název </a:t>
            </a:r>
            <a:r>
              <a:rPr lang="cs-CZ" sz="1600" dirty="0"/>
              <a:t>aplikace: „</a:t>
            </a:r>
            <a:r>
              <a:rPr lang="cs-CZ" sz="1600" dirty="0" err="1"/>
              <a:t>Dobrometr</a:t>
            </a:r>
            <a:r>
              <a:rPr lang="cs-CZ" sz="1600" dirty="0"/>
              <a:t>“</a:t>
            </a:r>
          </a:p>
          <a:p>
            <a:r>
              <a:rPr lang="cs-CZ" sz="1600" dirty="0" smtClean="0"/>
              <a:t>2 typy aplikací: mobilní aplikace and webová aplikace. Identická funkčnost.  </a:t>
            </a:r>
          </a:p>
          <a:p>
            <a:r>
              <a:rPr lang="cs-CZ" sz="1600" dirty="0" smtClean="0"/>
              <a:t>Databáze a realizace databázových operací s využitím rest-</a:t>
            </a:r>
            <a:r>
              <a:rPr lang="cs-CZ" sz="1600" dirty="0" err="1" smtClean="0"/>
              <a:t>api</a:t>
            </a:r>
            <a:r>
              <a:rPr lang="cs-CZ" sz="1600" dirty="0" smtClean="0"/>
              <a:t>.</a:t>
            </a:r>
          </a:p>
          <a:p>
            <a:r>
              <a:rPr lang="cs-CZ" sz="1600" dirty="0" smtClean="0"/>
              <a:t>Web navíc bude zprostředkovávat stažení mobilní aplikace a informace o projektu  a souhrnných informacích o dobrovolnické činnosti. </a:t>
            </a:r>
            <a:endParaRPr lang="en-US" sz="1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192" y="2051997"/>
            <a:ext cx="2736304" cy="511883"/>
          </a:xfrm>
          <a:prstGeom prst="rect">
            <a:avLst/>
          </a:prstGeom>
        </p:spPr>
      </p:pic>
      <p:grpSp>
        <p:nvGrpSpPr>
          <p:cNvPr id="15" name="Skupina 14"/>
          <p:cNvGrpSpPr/>
          <p:nvPr/>
        </p:nvGrpSpPr>
        <p:grpSpPr>
          <a:xfrm>
            <a:off x="6388637" y="3933056"/>
            <a:ext cx="4067944" cy="2481982"/>
            <a:chOff x="1378396" y="4376018"/>
            <a:chExt cx="4067944" cy="2481982"/>
          </a:xfrm>
        </p:grpSpPr>
        <p:sp>
          <p:nvSpPr>
            <p:cNvPr id="5" name="Obdélník 4"/>
            <p:cNvSpPr/>
            <p:nvPr/>
          </p:nvSpPr>
          <p:spPr>
            <a:xfrm>
              <a:off x="1701924" y="4918308"/>
              <a:ext cx="1008112" cy="47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Mobile </a:t>
              </a:r>
              <a:r>
                <a:rPr lang="cs-CZ" sz="1400" dirty="0" err="1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Appliation</a:t>
              </a:r>
              <a:endParaRPr lang="cs-CZ" sz="1400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2926060" y="4953801"/>
              <a:ext cx="1008112" cy="47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Web</a:t>
              </a:r>
              <a:endParaRPr lang="cs-CZ" sz="1400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4078188" y="4916078"/>
              <a:ext cx="1008112" cy="477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Web</a:t>
              </a:r>
              <a:endParaRPr lang="cs-CZ" sz="1400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Ovál 7"/>
            <p:cNvSpPr/>
            <p:nvPr/>
          </p:nvSpPr>
          <p:spPr>
            <a:xfrm>
              <a:off x="3142084" y="6237312"/>
              <a:ext cx="576064" cy="5760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DB</a:t>
              </a:r>
              <a:endParaRPr lang="cs-CZ" sz="1400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1701924" y="5877272"/>
              <a:ext cx="3312368" cy="3108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1400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REST-API</a:t>
              </a:r>
              <a:endParaRPr lang="cs-CZ" sz="1400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522413" y="4509120"/>
              <a:ext cx="2483767" cy="10801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cs-CZ" dirty="0" err="1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Application</a:t>
              </a:r>
              <a:endParaRPr lang="cs-CZ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4034667" y="4509120"/>
              <a:ext cx="1267658" cy="1080120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cs-CZ" dirty="0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Web-</a:t>
              </a:r>
              <a:r>
                <a:rPr lang="cs-CZ" dirty="0" err="1" smtClean="0">
                  <a:solidFill>
                    <a:schemeClr val="bg2">
                      <a:lumMod val="75000"/>
                      <a:lumOff val="25000"/>
                    </a:schemeClr>
                  </a:solidFill>
                </a:rPr>
                <a:t>pages</a:t>
              </a:r>
              <a:endParaRPr lang="cs-CZ" dirty="0">
                <a:solidFill>
                  <a:schemeClr val="bg2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1378396" y="4376018"/>
              <a:ext cx="4067944" cy="2481982"/>
            </a:xfrm>
            <a:prstGeom prst="rect">
              <a:avLst/>
            </a:prstGeom>
            <a:noFill/>
            <a:ln>
              <a:solidFill>
                <a:schemeClr val="accent1">
                  <a:shade val="50000"/>
                </a:schemeClr>
              </a:solidFill>
              <a:prstDash val="lgDashDot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cs-CZ" dirty="0"/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>
              <a:off x="3430116" y="5589240"/>
              <a:ext cx="0" cy="268423"/>
            </a:xfrm>
            <a:prstGeom prst="straightConnector1">
              <a:avLst/>
            </a:prstGeom>
            <a:ln w="34925" cmpd="dbl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625308" y="4652700"/>
            <a:ext cx="4639421" cy="1944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Použité platformy a </a:t>
            </a:r>
            <a:r>
              <a:rPr lang="cs-CZ" sz="16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technologie</a:t>
            </a:r>
          </a:p>
          <a:p>
            <a:pPr lvl="1"/>
            <a:r>
              <a:rPr lang="cs-CZ" sz="13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Platforma Android</a:t>
            </a:r>
          </a:p>
          <a:p>
            <a:pPr lvl="1"/>
            <a:r>
              <a:rPr lang="cs-CZ" sz="13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Android Studio</a:t>
            </a:r>
          </a:p>
          <a:p>
            <a:pPr lvl="1"/>
            <a:r>
              <a:rPr lang="cs-CZ" sz="13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HTML, PHP</a:t>
            </a:r>
          </a:p>
          <a:p>
            <a:pPr lvl="1"/>
            <a:r>
              <a:rPr lang="cs-CZ" sz="13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Rest-</a:t>
            </a:r>
            <a:r>
              <a:rPr lang="cs-CZ" sz="1300" dirty="0" err="1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api</a:t>
            </a:r>
            <a:r>
              <a:rPr lang="cs-CZ" sz="13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, JSON</a:t>
            </a:r>
            <a:endParaRPr lang="cs-CZ" sz="13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65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18757" y="381000"/>
            <a:ext cx="6228183" cy="676676"/>
          </a:xfrm>
        </p:spPr>
        <p:txBody>
          <a:bodyPr/>
          <a:lstStyle/>
          <a:p>
            <a:r>
              <a:rPr lang="cs-CZ" dirty="0" smtClean="0"/>
              <a:t>Aplikace – Implementace (2)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3190" y="1253753"/>
            <a:ext cx="1953870" cy="369317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41" y="5085184"/>
            <a:ext cx="10770563" cy="136815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0633" y="2825142"/>
            <a:ext cx="2093618" cy="217176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138" y="2869722"/>
            <a:ext cx="2871327" cy="206250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8505" y="1086597"/>
            <a:ext cx="5754245" cy="1682088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505" y="674681"/>
            <a:ext cx="4302229" cy="411916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20902" y="1774157"/>
            <a:ext cx="1872208" cy="312530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84758" y="1772816"/>
            <a:ext cx="1876996" cy="3105215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269876" y="6482257"/>
            <a:ext cx="1080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{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</a:rPr>
              <a:t>datum, </a:t>
            </a:r>
            <a:r>
              <a:rPr lang="cs-CZ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oblast dobrovolnictví - typ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</a:rPr>
              <a:t>dobrovolnické činnosti, počet hodin</a:t>
            </a:r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} 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=&gt; { </a:t>
            </a:r>
            <a:r>
              <a:rPr lang="en-US" dirty="0" err="1">
                <a:solidFill>
                  <a:schemeClr val="bg2">
                    <a:lumMod val="75000"/>
                    <a:lumOff val="25000"/>
                  </a:schemeClr>
                </a:solidFill>
              </a:rPr>
              <a:t>hodnota</a:t>
            </a:r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75000"/>
                    <a:lumOff val="25000"/>
                  </a:schemeClr>
                </a:solidFill>
              </a:rPr>
              <a:t>dobrovolnictv</a:t>
            </a:r>
            <a:r>
              <a:rPr lang="cs-CZ" dirty="0">
                <a:solidFill>
                  <a:schemeClr val="bg2">
                    <a:lumMod val="75000"/>
                    <a:lumOff val="25000"/>
                  </a:schemeClr>
                </a:solidFill>
              </a:rPr>
              <a:t>í</a:t>
            </a:r>
            <a:r>
              <a:rPr lang="en-US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}</a:t>
            </a:r>
            <a:endParaRPr lang="cs-CZ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47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260648"/>
            <a:ext cx="9144001" cy="651520"/>
          </a:xfrm>
        </p:spPr>
        <p:txBody>
          <a:bodyPr/>
          <a:lstStyle/>
          <a:p>
            <a:r>
              <a:rPr lang="cs-CZ" dirty="0" smtClean="0"/>
              <a:t>Aplikace – funkční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781" y="908720"/>
            <a:ext cx="10945216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smtClean="0"/>
              <a:t>Oblasti dobrovolnictví, typy dobrovolnické činnosti. Ohodnocení dle typu a data. </a:t>
            </a:r>
          </a:p>
          <a:p>
            <a:pPr marL="0" indent="0">
              <a:buNone/>
            </a:pPr>
            <a:r>
              <a:rPr lang="cs-CZ" sz="1600" dirty="0" smtClean="0"/>
              <a:t>Funkční požadavky</a:t>
            </a:r>
            <a:endParaRPr lang="en-US" sz="1600" dirty="0" smtClean="0"/>
          </a:p>
          <a:p>
            <a:r>
              <a:rPr lang="cs-CZ" sz="1600" dirty="0" smtClean="0"/>
              <a:t>Intuitivní, jednoduchá aplikace s příjemným grafickým uživatelským rozhraním. Využití piktogramů pro indikaci typů aktivit. </a:t>
            </a:r>
          </a:p>
          <a:p>
            <a:r>
              <a:rPr lang="cs-CZ" sz="1600" dirty="0" smtClean="0"/>
              <a:t>Evidence pro jednotlivé organizace zaregistrované v projektu. </a:t>
            </a:r>
          </a:p>
          <a:p>
            <a:r>
              <a:rPr lang="cs-CZ" sz="1600" dirty="0" smtClean="0"/>
              <a:t>Vstupní data: </a:t>
            </a:r>
          </a:p>
          <a:p>
            <a:pPr lvl="1"/>
            <a:r>
              <a:rPr lang="cs-CZ" sz="1300" dirty="0" smtClean="0"/>
              <a:t>Dobrovolnická činnost</a:t>
            </a:r>
            <a:r>
              <a:rPr lang="en-US" sz="1300" dirty="0" smtClean="0"/>
              <a:t> (2 </a:t>
            </a:r>
            <a:r>
              <a:rPr lang="cs-CZ" sz="1300" dirty="0" smtClean="0"/>
              <a:t>varianty</a:t>
            </a:r>
            <a:r>
              <a:rPr lang="en-US" sz="1300" dirty="0" smtClean="0"/>
              <a:t>) + </a:t>
            </a:r>
            <a:r>
              <a:rPr lang="cs-CZ" sz="1300" dirty="0" smtClean="0"/>
              <a:t>dobrovolník</a:t>
            </a:r>
            <a:r>
              <a:rPr lang="en-US" sz="1300" dirty="0" smtClean="0"/>
              <a:t> </a:t>
            </a:r>
            <a:endParaRPr lang="cs-CZ" sz="1300" dirty="0" smtClean="0"/>
          </a:p>
          <a:p>
            <a:pPr lvl="1"/>
            <a:r>
              <a:rPr lang="cs-CZ" sz="1300" dirty="0" smtClean="0"/>
              <a:t>Klíčová hodnota: </a:t>
            </a:r>
            <a:r>
              <a:rPr lang="en-US" sz="1300" dirty="0" smtClean="0"/>
              <a:t>{ </a:t>
            </a:r>
            <a:r>
              <a:rPr lang="cs-CZ" sz="1300" dirty="0" smtClean="0"/>
              <a:t>datum, zvolená oblast dobrovolnictví a typ dobrovolnické činnosti, počet hodin</a:t>
            </a:r>
            <a:r>
              <a:rPr lang="en-US" sz="1300" dirty="0" smtClean="0"/>
              <a:t>} </a:t>
            </a:r>
            <a:r>
              <a:rPr lang="cs-CZ" sz="1300" dirty="0" smtClean="0"/>
              <a:t> </a:t>
            </a:r>
            <a:r>
              <a:rPr lang="en-US" sz="1300" dirty="0" smtClean="0"/>
              <a:t>=&gt; { </a:t>
            </a:r>
            <a:r>
              <a:rPr lang="en-US" sz="1300" dirty="0" err="1" smtClean="0"/>
              <a:t>hodnota</a:t>
            </a:r>
            <a:r>
              <a:rPr lang="en-US" sz="1300" dirty="0" smtClean="0"/>
              <a:t> </a:t>
            </a:r>
            <a:r>
              <a:rPr lang="en-US" sz="1300" dirty="0" err="1" smtClean="0"/>
              <a:t>dobrovolnictv</a:t>
            </a:r>
            <a:r>
              <a:rPr lang="cs-CZ" sz="1300" dirty="0" smtClean="0"/>
              <a:t>í</a:t>
            </a:r>
            <a:r>
              <a:rPr lang="en-US" sz="1300" dirty="0"/>
              <a:t> </a:t>
            </a:r>
            <a:r>
              <a:rPr lang="en-US" sz="1300" dirty="0" smtClean="0"/>
              <a:t>}</a:t>
            </a:r>
          </a:p>
          <a:p>
            <a:r>
              <a:rPr lang="en-US" sz="1600" dirty="0" smtClean="0"/>
              <a:t>V</a:t>
            </a:r>
            <a:r>
              <a:rPr lang="cs-CZ" sz="1600" dirty="0" err="1" smtClean="0"/>
              <a:t>ýstupní</a:t>
            </a:r>
            <a:r>
              <a:rPr lang="cs-CZ" sz="1600" dirty="0" smtClean="0"/>
              <a:t> data: </a:t>
            </a:r>
          </a:p>
          <a:p>
            <a:pPr lvl="1"/>
            <a:r>
              <a:rPr lang="cs-CZ" sz="1300" dirty="0" smtClean="0"/>
              <a:t>Souhrn dobrovolnické činnosti za vybrané období a případně vybraného dobrovolníka.</a:t>
            </a:r>
          </a:p>
          <a:p>
            <a:pPr lvl="1"/>
            <a:r>
              <a:rPr lang="cs-CZ" sz="1300" dirty="0" smtClean="0"/>
              <a:t>Vyhodnocení dobrovolnické činnosti v regionech. </a:t>
            </a:r>
            <a:endParaRPr lang="en-US" sz="1300" dirty="0" smtClean="0"/>
          </a:p>
          <a:p>
            <a:r>
              <a:rPr lang="cs-CZ" sz="1600" dirty="0" smtClean="0"/>
              <a:t>Přístupová oprávnění, autentizace. Správa oprávnění.</a:t>
            </a:r>
          </a:p>
          <a:p>
            <a:pPr marL="0" indent="0">
              <a:buNone/>
            </a:pPr>
            <a:r>
              <a:rPr lang="cs-CZ" sz="1600" dirty="0" smtClean="0"/>
              <a:t>Rozšíření požadavků</a:t>
            </a:r>
            <a:endParaRPr lang="en-US" sz="1600" dirty="0" smtClean="0"/>
          </a:p>
          <a:p>
            <a:r>
              <a:rPr lang="cs-CZ" sz="1600" dirty="0" smtClean="0"/>
              <a:t>Správa dobrovolníků, oblastí dobrovolnictví, typů dobrovolnické činnosti, hodinové sazby.</a:t>
            </a:r>
          </a:p>
          <a:p>
            <a:r>
              <a:rPr lang="cs-CZ" sz="1600" dirty="0" smtClean="0"/>
              <a:t>Registrace a schválení organizace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06446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– ERA model databáze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00" y="1845807"/>
            <a:ext cx="5616624" cy="455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8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4501" y="1052736"/>
            <a:ext cx="9828583" cy="4104456"/>
          </a:xfrm>
        </p:spPr>
        <p:txBody>
          <a:bodyPr>
            <a:noAutofit/>
          </a:bodyPr>
          <a:lstStyle/>
          <a:p>
            <a:r>
              <a:rPr lang="cs-CZ" sz="1600" dirty="0" smtClean="0">
                <a:hlinkClick r:id="rId2"/>
              </a:rPr>
              <a:t>www.hest.cz</a:t>
            </a:r>
            <a:endParaRPr lang="cs-CZ" sz="1600" dirty="0" smtClean="0"/>
          </a:p>
          <a:p>
            <a:r>
              <a:rPr lang="en-US" sz="1600" dirty="0" smtClean="0"/>
              <a:t>HESTIA </a:t>
            </a:r>
            <a:r>
              <a:rPr lang="en-US" sz="1600" dirty="0"/>
              <a:t>se </a:t>
            </a:r>
            <a:r>
              <a:rPr lang="en-US" sz="1600" dirty="0" err="1"/>
              <a:t>věnuje</a:t>
            </a:r>
            <a:r>
              <a:rPr lang="en-US" sz="1600" dirty="0"/>
              <a:t> </a:t>
            </a:r>
            <a:r>
              <a:rPr lang="en-US" sz="1600" dirty="0" err="1"/>
              <a:t>rozvoji</a:t>
            </a:r>
            <a:r>
              <a:rPr lang="en-US" sz="1600" dirty="0"/>
              <a:t> a </a:t>
            </a:r>
            <a:r>
              <a:rPr lang="en-US" sz="1600" dirty="0" err="1"/>
              <a:t>propagaci</a:t>
            </a:r>
            <a:r>
              <a:rPr lang="en-US" sz="1600" dirty="0"/>
              <a:t> </a:t>
            </a:r>
            <a:r>
              <a:rPr lang="en-US" sz="1600" dirty="0" err="1"/>
              <a:t>dobrovolnictví</a:t>
            </a:r>
            <a:r>
              <a:rPr lang="en-US" sz="1600" dirty="0"/>
              <a:t> v ČR </a:t>
            </a:r>
            <a:r>
              <a:rPr lang="en-US" sz="1600" dirty="0" err="1"/>
              <a:t>už</a:t>
            </a:r>
            <a:r>
              <a:rPr lang="en-US" sz="1600" dirty="0"/>
              <a:t> od </a:t>
            </a:r>
            <a:r>
              <a:rPr lang="en-US" sz="1600" dirty="0" err="1"/>
              <a:t>roku</a:t>
            </a:r>
            <a:r>
              <a:rPr lang="en-US" sz="1600" dirty="0"/>
              <a:t> 1993 a </a:t>
            </a:r>
            <a:r>
              <a:rPr lang="en-US" sz="1600" dirty="0" err="1"/>
              <a:t>působí</a:t>
            </a:r>
            <a:r>
              <a:rPr lang="en-US" sz="1600" dirty="0"/>
              <a:t> </a:t>
            </a:r>
            <a:r>
              <a:rPr lang="en-US" sz="1600" dirty="0" err="1"/>
              <a:t>po</a:t>
            </a:r>
            <a:r>
              <a:rPr lang="en-US" sz="1600" dirty="0"/>
              <a:t> </a:t>
            </a:r>
            <a:r>
              <a:rPr lang="en-US" sz="1600" dirty="0" err="1"/>
              <a:t>celé</a:t>
            </a:r>
            <a:r>
              <a:rPr lang="en-US" sz="1600" dirty="0"/>
              <a:t> </a:t>
            </a:r>
            <a:r>
              <a:rPr lang="en-US" sz="1600" dirty="0" err="1"/>
              <a:t>České</a:t>
            </a:r>
            <a:r>
              <a:rPr lang="en-US" sz="1600" dirty="0"/>
              <a:t> </a:t>
            </a:r>
            <a:r>
              <a:rPr lang="en-US" sz="1600" dirty="0" err="1"/>
              <a:t>republice</a:t>
            </a:r>
            <a:r>
              <a:rPr lang="en-US" sz="1600" dirty="0"/>
              <a:t>. </a:t>
            </a:r>
          </a:p>
          <a:p>
            <a:r>
              <a:rPr lang="en-US" sz="1600" dirty="0" err="1"/>
              <a:t>Dobrovolnictví</a:t>
            </a:r>
            <a:r>
              <a:rPr lang="en-US" sz="1600" dirty="0"/>
              <a:t> </a:t>
            </a:r>
            <a:r>
              <a:rPr lang="en-US" sz="1600" dirty="0" err="1"/>
              <a:t>vidí</a:t>
            </a:r>
            <a:r>
              <a:rPr lang="en-US" sz="1600" dirty="0"/>
              <a:t> </a:t>
            </a:r>
            <a:r>
              <a:rPr lang="en-US" sz="1600" dirty="0" err="1"/>
              <a:t>jako</a:t>
            </a:r>
            <a:r>
              <a:rPr lang="en-US" sz="1600" dirty="0"/>
              <a:t> </a:t>
            </a:r>
            <a:r>
              <a:rPr lang="en-US" sz="1600" dirty="0" err="1"/>
              <a:t>nástroj</a:t>
            </a:r>
            <a:r>
              <a:rPr lang="en-US" sz="1600" dirty="0"/>
              <a:t> </a:t>
            </a:r>
            <a:r>
              <a:rPr lang="en-US" sz="1600" dirty="0" err="1"/>
              <a:t>rozvoje</a:t>
            </a:r>
            <a:r>
              <a:rPr lang="en-US" sz="1600" dirty="0"/>
              <a:t> </a:t>
            </a:r>
            <a:r>
              <a:rPr lang="en-US" sz="1600" dirty="0" err="1"/>
              <a:t>občanské</a:t>
            </a:r>
            <a:r>
              <a:rPr lang="en-US" sz="1600" dirty="0"/>
              <a:t> </a:t>
            </a:r>
            <a:r>
              <a:rPr lang="en-US" sz="1600" dirty="0" err="1"/>
              <a:t>společnosti</a:t>
            </a:r>
            <a:r>
              <a:rPr lang="en-US" sz="1600" dirty="0"/>
              <a:t>, </a:t>
            </a:r>
            <a:r>
              <a:rPr lang="en-US" sz="1600" dirty="0" err="1"/>
              <a:t>prosazuje</a:t>
            </a:r>
            <a:r>
              <a:rPr lang="en-US" sz="1600" dirty="0"/>
              <a:t> </a:t>
            </a:r>
            <a:r>
              <a:rPr lang="en-US" sz="1600" dirty="0" err="1"/>
              <a:t>dobrovolnictví</a:t>
            </a:r>
            <a:r>
              <a:rPr lang="en-US" sz="1600" dirty="0"/>
              <a:t> </a:t>
            </a:r>
            <a:r>
              <a:rPr lang="en-US" sz="1600" dirty="0" err="1"/>
              <a:t>nízkoprahové</a:t>
            </a:r>
            <a:r>
              <a:rPr lang="en-US" sz="1600" dirty="0"/>
              <a:t>, </a:t>
            </a:r>
            <a:r>
              <a:rPr lang="en-US" sz="1600" dirty="0" err="1"/>
              <a:t>nesešněrované</a:t>
            </a:r>
            <a:r>
              <a:rPr lang="en-US" sz="1600" dirty="0"/>
              <a:t> </a:t>
            </a:r>
            <a:r>
              <a:rPr lang="en-US" sz="1600" dirty="0" err="1"/>
              <a:t>regulacemi</a:t>
            </a:r>
            <a:r>
              <a:rPr lang="en-US" sz="1600" dirty="0"/>
              <a:t>.  </a:t>
            </a:r>
          </a:p>
          <a:p>
            <a:r>
              <a:rPr lang="en-US" sz="1600" dirty="0" err="1"/>
              <a:t>Má</a:t>
            </a:r>
            <a:r>
              <a:rPr lang="en-US" sz="1600" dirty="0"/>
              <a:t> </a:t>
            </a:r>
            <a:r>
              <a:rPr lang="en-US" sz="1600" dirty="0" err="1"/>
              <a:t>bohaté</a:t>
            </a:r>
            <a:r>
              <a:rPr lang="en-US" sz="1600" dirty="0"/>
              <a:t> </a:t>
            </a:r>
            <a:r>
              <a:rPr lang="en-US" sz="1600" dirty="0" err="1"/>
              <a:t>vazby</a:t>
            </a:r>
            <a:r>
              <a:rPr lang="en-US" sz="1600" dirty="0"/>
              <a:t> na </a:t>
            </a:r>
            <a:r>
              <a:rPr lang="en-US" sz="1600" dirty="0" err="1"/>
              <a:t>neziskové</a:t>
            </a:r>
            <a:r>
              <a:rPr lang="en-US" sz="1600" dirty="0"/>
              <a:t> </a:t>
            </a:r>
            <a:r>
              <a:rPr lang="en-US" sz="1600" dirty="0" err="1"/>
              <a:t>organizace</a:t>
            </a:r>
            <a:r>
              <a:rPr lang="en-US" sz="1600" dirty="0"/>
              <a:t> (NNO) </a:t>
            </a:r>
            <a:r>
              <a:rPr lang="en-US" sz="1600" dirty="0" err="1"/>
              <a:t>všech</a:t>
            </a:r>
            <a:r>
              <a:rPr lang="en-US" sz="1600" dirty="0"/>
              <a:t> </a:t>
            </a:r>
            <a:r>
              <a:rPr lang="en-US" sz="1600" dirty="0" err="1"/>
              <a:t>zaměření</a:t>
            </a:r>
            <a:r>
              <a:rPr lang="en-US" sz="1600" dirty="0"/>
              <a:t> </a:t>
            </a:r>
          </a:p>
          <a:p>
            <a:r>
              <a:rPr lang="en-US" sz="1600" dirty="0" err="1"/>
              <a:t>Zajišťuje</a:t>
            </a:r>
            <a:r>
              <a:rPr lang="en-US" sz="1600" dirty="0"/>
              <a:t> </a:t>
            </a:r>
            <a:r>
              <a:rPr lang="en-US" sz="1600" dirty="0" err="1"/>
              <a:t>kompletní</a:t>
            </a:r>
            <a:r>
              <a:rPr lang="en-US" sz="1600" dirty="0"/>
              <a:t> </a:t>
            </a:r>
            <a:r>
              <a:rPr lang="en-US" sz="1600" dirty="0" err="1"/>
              <a:t>péči</a:t>
            </a:r>
            <a:r>
              <a:rPr lang="en-US" sz="1600" dirty="0"/>
              <a:t> o </a:t>
            </a:r>
            <a:r>
              <a:rPr lang="en-US" sz="1600" dirty="0" err="1"/>
              <a:t>dobrovolníky</a:t>
            </a:r>
            <a:r>
              <a:rPr lang="en-US" sz="1600" dirty="0"/>
              <a:t> a </a:t>
            </a:r>
            <a:r>
              <a:rPr lang="en-US" sz="1600" dirty="0" err="1"/>
              <a:t>koordinátory</a:t>
            </a:r>
            <a:r>
              <a:rPr lang="en-US" sz="1600" dirty="0"/>
              <a:t> </a:t>
            </a:r>
            <a:r>
              <a:rPr lang="en-US" sz="1600" dirty="0" err="1"/>
              <a:t>dobrovolníků</a:t>
            </a:r>
            <a:endParaRPr lang="en-US" sz="1600" dirty="0"/>
          </a:p>
          <a:p>
            <a:r>
              <a:rPr lang="en-US" sz="1600" dirty="0" err="1"/>
              <a:t>Provozuje</a:t>
            </a:r>
            <a:r>
              <a:rPr lang="en-US" sz="1600" dirty="0"/>
              <a:t> </a:t>
            </a:r>
            <a:r>
              <a:rPr lang="en-US" sz="1600" dirty="0" err="1"/>
              <a:t>portál</a:t>
            </a:r>
            <a:r>
              <a:rPr lang="en-US" sz="1600" dirty="0"/>
              <a:t> Dobrovolnik.cz</a:t>
            </a:r>
          </a:p>
          <a:p>
            <a:r>
              <a:rPr lang="en-US" sz="1600" dirty="0" err="1"/>
              <a:t>Úspěšně</a:t>
            </a:r>
            <a:r>
              <a:rPr lang="en-US" sz="1600" dirty="0"/>
              <a:t> </a:t>
            </a:r>
            <a:r>
              <a:rPr lang="en-US" sz="1600" dirty="0" err="1"/>
              <a:t>realizuje</a:t>
            </a:r>
            <a:r>
              <a:rPr lang="en-US" sz="1600" dirty="0"/>
              <a:t> </a:t>
            </a:r>
            <a:r>
              <a:rPr lang="en-US" sz="1600" dirty="0" err="1"/>
              <a:t>vlastní</a:t>
            </a:r>
            <a:r>
              <a:rPr lang="en-US" sz="1600" dirty="0"/>
              <a:t> </a:t>
            </a:r>
            <a:r>
              <a:rPr lang="en-US" sz="1600" dirty="0" err="1"/>
              <a:t>dobrovolnické</a:t>
            </a:r>
            <a:r>
              <a:rPr lang="en-US" sz="1600" dirty="0"/>
              <a:t> </a:t>
            </a:r>
            <a:r>
              <a:rPr lang="en-US" sz="1600" dirty="0" err="1"/>
              <a:t>programy</a:t>
            </a:r>
            <a:r>
              <a:rPr lang="en-US" sz="1600" dirty="0"/>
              <a:t> </a:t>
            </a:r>
            <a:r>
              <a:rPr lang="en-US" sz="1600" dirty="0" err="1"/>
              <a:t>Pět</a:t>
            </a:r>
            <a:r>
              <a:rPr lang="en-US" sz="1600" dirty="0"/>
              <a:t> P a </a:t>
            </a:r>
            <a:r>
              <a:rPr lang="en-US" sz="1600" dirty="0" err="1"/>
              <a:t>Kompas</a:t>
            </a:r>
            <a:r>
              <a:rPr lang="en-US" sz="1600" dirty="0"/>
              <a:t> a 3 G</a:t>
            </a:r>
          </a:p>
          <a:p>
            <a:r>
              <a:rPr lang="en-US" sz="1600" dirty="0" err="1"/>
              <a:t>Věnuje</a:t>
            </a:r>
            <a:r>
              <a:rPr lang="en-US" sz="1600" dirty="0"/>
              <a:t> se </a:t>
            </a:r>
            <a:r>
              <a:rPr lang="en-US" sz="1600" dirty="0" err="1"/>
              <a:t>výzkumné</a:t>
            </a:r>
            <a:r>
              <a:rPr lang="en-US" sz="1600" dirty="0"/>
              <a:t> </a:t>
            </a:r>
            <a:r>
              <a:rPr lang="en-US" sz="1600" dirty="0" err="1"/>
              <a:t>činnosti</a:t>
            </a:r>
            <a:r>
              <a:rPr lang="en-US" sz="1600" dirty="0"/>
              <a:t> a </a:t>
            </a:r>
            <a:r>
              <a:rPr lang="en-US" sz="1600" dirty="0" err="1"/>
              <a:t>metodické</a:t>
            </a:r>
            <a:r>
              <a:rPr lang="en-US" sz="1600" dirty="0"/>
              <a:t> </a:t>
            </a:r>
            <a:r>
              <a:rPr lang="en-US" sz="1600" dirty="0" err="1"/>
              <a:t>přípravě</a:t>
            </a:r>
            <a:r>
              <a:rPr lang="en-US" sz="1600" dirty="0"/>
              <a:t> </a:t>
            </a:r>
            <a:r>
              <a:rPr lang="en-US" sz="1600" dirty="0" err="1"/>
              <a:t>vlastních</a:t>
            </a:r>
            <a:r>
              <a:rPr lang="en-US" sz="1600" dirty="0"/>
              <a:t> </a:t>
            </a:r>
            <a:r>
              <a:rPr lang="en-US" sz="1600" dirty="0" err="1"/>
              <a:t>projektů</a:t>
            </a:r>
            <a:endParaRPr lang="en-US" sz="1600" dirty="0" smtClean="0"/>
          </a:p>
        </p:txBody>
      </p:sp>
      <p:pic>
        <p:nvPicPr>
          <p:cNvPr id="5" name="Picture 2" descr="https://ci4.googleusercontent.com/proxy/aE7B7pBmYKgOkwnAa9NUU5obQA6KlAQJ7HMTBPgK3Z0NNiDSQR_lV1ha9DVBjMkMqQtjzovXKF08X0HIrFNEsSeIVr4B2iG9zIGtCh6al6RVaS_4UIuLpS6dtlFzV3X5L9qrqRKoHwutRs1mtU8LgUCXLbP_tCu2LvI0BNsl2iK5ghF_3yUP7KCxGTxtFztQTzyd8ytgxLq7f3M=s0-d-e1-ft#https://docs.google.com/uc?export=download&amp;id=0B5YTVUOjDYYuRDNnT3lYMU9Nc0U&amp;revid=0B5YTVUOjDYYuYjRZQm5iamZnaHdXT0FSTk5Gb1FRNitqSVpzP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53612" cy="953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67035" y="116632"/>
            <a:ext cx="9144001" cy="651520"/>
          </a:xfrm>
        </p:spPr>
        <p:txBody>
          <a:bodyPr/>
          <a:lstStyle/>
          <a:p>
            <a:r>
              <a:rPr lang="cs-CZ" dirty="0" smtClean="0"/>
              <a:t>HESTIA – centrum pro dobrovolnictví, z. </a:t>
            </a:r>
            <a:r>
              <a:rPr lang="cs-CZ" dirty="0" err="1" smtClean="0"/>
              <a:t>ú.</a:t>
            </a:r>
            <a:endParaRPr lang="cs-CZ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8562">
            <a:off x="8287180" y="4681156"/>
            <a:ext cx="2266996" cy="1273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P:\HESTIA\Logomanuál HESTIA_Nový 2014\_logotypy, manual\logotypy\jpg\HOS_RGB_po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608" y="5307962"/>
            <a:ext cx="1169881" cy="12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P:\HESTIA\Logomanuál HESTIA_Nový 2014\_logotypy, manual\logotypy\jpg\MDP_RGB_po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27709">
            <a:off x="236471" y="4461393"/>
            <a:ext cx="2222133" cy="118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P:\HESTIA\Logomanuál HESTIA_Nový 2014\_logotypy, manual\logotypy\jpg\Kresadlo_RGB_po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16492">
            <a:off x="9864204" y="2777516"/>
            <a:ext cx="1897343" cy="863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P:\HESTIA\Logomanuál HESTIA_Nový 2014\_logotypy, manual\logotypy\jpg\MVC_RGB_pos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2" y="1697697"/>
            <a:ext cx="1897143" cy="106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P:\HESTIA\Logomanuál HESTIA_Nový 2014\_logotypy, manual\logotypy\jpg\Dobrovolnik_RGB_pos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47322">
            <a:off x="4007387" y="5286305"/>
            <a:ext cx="2603527" cy="78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 rot="20827977">
            <a:off x="4747231" y="588667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A7C23C"/>
                </a:solidFill>
                <a:latin typeface="Klinic Slab Bold" pitchFamily="2" charset="0"/>
              </a:rPr>
              <a:t>Inspiruje a nabízí příležitosti</a:t>
            </a:r>
          </a:p>
        </p:txBody>
      </p:sp>
      <p:sp>
        <p:nvSpPr>
          <p:cNvPr id="15" name="TextovéPole 14"/>
          <p:cNvSpPr txBox="1"/>
          <p:nvPr/>
        </p:nvSpPr>
        <p:spPr>
          <a:xfrm rot="1397604">
            <a:off x="9454496" y="3491592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E5AC00"/>
                </a:solidFill>
                <a:latin typeface="Klinic Slab Bold" pitchFamily="2" charset="0"/>
              </a:rPr>
              <a:t>Oceňuje ty, kteří dlouhodobě dobrovolně pomáhají</a:t>
            </a:r>
          </a:p>
        </p:txBody>
      </p:sp>
      <p:sp>
        <p:nvSpPr>
          <p:cNvPr id="16" name="TextovéPole 15"/>
          <p:cNvSpPr txBox="1"/>
          <p:nvPr/>
        </p:nvSpPr>
        <p:spPr>
          <a:xfrm rot="1067523">
            <a:off x="7917058" y="5914146"/>
            <a:ext cx="240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accent3"/>
                </a:solidFill>
                <a:latin typeface="Klinic Slab Bold" pitchFamily="2" charset="0"/>
              </a:rPr>
              <a:t>Podporuje, radí, pojišťuje, propojuje</a:t>
            </a:r>
          </a:p>
        </p:txBody>
      </p:sp>
      <p:sp>
        <p:nvSpPr>
          <p:cNvPr id="17" name="TextovéPole 16"/>
          <p:cNvSpPr txBox="1"/>
          <p:nvPr/>
        </p:nvSpPr>
        <p:spPr>
          <a:xfrm rot="21494050">
            <a:off x="-2140" y="2761317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56ACAA"/>
                </a:solidFill>
                <a:latin typeface="Klinic Slab Bold" pitchFamily="2" charset="0"/>
              </a:rPr>
              <a:t>Vzdělává, poskytuje supervize, nabízí metodickou pomoc</a:t>
            </a:r>
          </a:p>
        </p:txBody>
      </p:sp>
      <p:sp>
        <p:nvSpPr>
          <p:cNvPr id="18" name="TextovéPole 17"/>
          <p:cNvSpPr txBox="1"/>
          <p:nvPr/>
        </p:nvSpPr>
        <p:spPr>
          <a:xfrm rot="20542834">
            <a:off x="1190454" y="5361779"/>
            <a:ext cx="25226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50B2EB"/>
                </a:solidFill>
                <a:latin typeface="Klinic Slab Bold" pitchFamily="2" charset="0"/>
              </a:rPr>
              <a:t>Nabízí prostor klientům a dobrovolníkům, obohacuje</a:t>
            </a:r>
          </a:p>
        </p:txBody>
      </p:sp>
    </p:spTree>
    <p:extLst>
      <p:ext uri="{BB962C8B-B14F-4D97-AF65-F5344CB8AC3E}">
        <p14:creationId xmlns:p14="http://schemas.microsoft.com/office/powerpoint/2010/main" val="243281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4999"/>
            <a:ext cx="9134391" cy="1451993"/>
          </a:xfrm>
        </p:spPr>
        <p:txBody>
          <a:bodyPr>
            <a:normAutofit/>
          </a:bodyPr>
          <a:lstStyle/>
          <a:p>
            <a:r>
              <a:rPr lang="cs-CZ" sz="1600" dirty="0" smtClean="0"/>
              <a:t>Realizace návrhu a vyhodnocení problematiky. </a:t>
            </a:r>
          </a:p>
          <a:p>
            <a:r>
              <a:rPr lang="cs-CZ" sz="1600" dirty="0" smtClean="0"/>
              <a:t>Metodika výpočtu dobrovolnické činnosti. </a:t>
            </a:r>
          </a:p>
          <a:p>
            <a:r>
              <a:rPr lang="cs-CZ" sz="1600" dirty="0" smtClean="0"/>
              <a:t>Prvotní  testování – beta veze </a:t>
            </a:r>
          </a:p>
          <a:p>
            <a:pPr marL="0" indent="0">
              <a:buNone/>
            </a:pPr>
            <a:endParaRPr lang="en-US" sz="1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428" y="3212976"/>
            <a:ext cx="5327904" cy="996696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6238428" y="4451620"/>
            <a:ext cx="302433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 smtClean="0">
                <a:hlinkClick r:id="rId3"/>
              </a:rPr>
              <a:t>http://www.dobrometr.cz</a:t>
            </a:r>
            <a:endParaRPr lang="cs-CZ" sz="1600" dirty="0" smtClean="0"/>
          </a:p>
          <a:p>
            <a:endParaRPr lang="cs-CZ" sz="1600" dirty="0" smtClean="0"/>
          </a:p>
          <a:p>
            <a:pPr marL="0" indent="0">
              <a:buFont typeface="Arial" pitchFamily="34" charset="0"/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57892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igitální modrý tunel 16:9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411876_TF02895261_TF02895261.potx" id="{A5AA115C-C41B-407F-A53E-066073EF1572}" vid="{BE14AF58-2E99-4824-AE99-F806D3A9806C}"/>
    </a:ext>
  </a:extLst>
</a:theme>
</file>

<file path=ppt/theme/theme2.xml><?xml version="1.0" encoding="utf-8"?>
<a:theme xmlns:a="http://schemas.openxmlformats.org/drawingml/2006/main" name="Motiv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Digital Blue Tunnel">
      <a:dk1>
        <a:srgbClr val="000000"/>
      </a:dk1>
      <a:lt1>
        <a:sysClr val="window" lastClr="FFFFFF"/>
      </a:lt1>
      <a:dk2>
        <a:srgbClr val="001027"/>
      </a:dk2>
      <a:lt2>
        <a:srgbClr val="C1EBF7"/>
      </a:lt2>
      <a:accent1>
        <a:srgbClr val="56C5FF"/>
      </a:accent1>
      <a:accent2>
        <a:srgbClr val="4BB836"/>
      </a:accent2>
      <a:accent3>
        <a:srgbClr val="F8B004"/>
      </a:accent3>
      <a:accent4>
        <a:srgbClr val="972ACD"/>
      </a:accent4>
      <a:accent5>
        <a:srgbClr val="F86E24"/>
      </a:accent5>
      <a:accent6>
        <a:srgbClr val="DB30C7"/>
      </a:accent6>
      <a:hlink>
        <a:srgbClr val="F8B004"/>
      </a:hlink>
      <a:folHlink>
        <a:srgbClr val="969696"/>
      </a:folHlink>
    </a:clrScheme>
    <a:fontScheme name="Corbel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1564227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Take your audience through a digital tunnel where they'll  burst through to the other side and see the information you want to present. Show them lists, charts, tables, SmartArt,  and pictures using a variety of layouts in widescreen (16X9) format. This design works well for subjects on science and technology, computers, communication, and more.   
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2012-05-11T02:04:00+00:00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TP102895246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835483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REDMOND\v-vaddu</DisplayName>
        <AccountId>2567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28E6B-D70C-44BB-A81F-A245495F61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E41224-0370-4595-877C-23316CD80004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4873beb7-5857-4685-be1f-d57550cc96cc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2CCB507-0646-4A50-A4F7-7F385079D5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Firemní modrá prezentace s digitálním tunelem (širokoúhlá)</Template>
  <TotalTime>0</TotalTime>
  <Words>637</Words>
  <Application>Microsoft Office PowerPoint</Application>
  <PresentationFormat>Vlastní</PresentationFormat>
  <Paragraphs>91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Corbel</vt:lpstr>
      <vt:lpstr>Klinic Slab Bold</vt:lpstr>
      <vt:lpstr>Digitální modrý tunel 16:9</vt:lpstr>
      <vt:lpstr>Informační systém pro správu dobrovolnictví</vt:lpstr>
      <vt:lpstr>Obsah</vt:lpstr>
      <vt:lpstr>Úvod do problému, představení projektu</vt:lpstr>
      <vt:lpstr>Aplikace – Implementace (1)</vt:lpstr>
      <vt:lpstr>Aplikace – Implementace (2)</vt:lpstr>
      <vt:lpstr>Aplikace – funkční požadavky</vt:lpstr>
      <vt:lpstr>Aplikace – ERA model databáze</vt:lpstr>
      <vt:lpstr>HESTIA – centrum pro dobrovolnictví, z. ú.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2018-10-29T09:26:44Z</dcterms:created>
  <dcterms:modified xsi:type="dcterms:W3CDTF">2020-04-14T07:09:12Z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