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8" r:id="rId2"/>
    <p:sldId id="334" r:id="rId3"/>
    <p:sldId id="327" r:id="rId4"/>
    <p:sldId id="333" r:id="rId5"/>
    <p:sldId id="320" r:id="rId6"/>
    <p:sldId id="332" r:id="rId7"/>
    <p:sldId id="335" r:id="rId8"/>
    <p:sldId id="329" r:id="rId9"/>
    <p:sldId id="336" r:id="rId10"/>
  </p:sldIdLst>
  <p:sldSz cx="8999538" cy="6840538"/>
  <p:notesSz cx="6858000" cy="9144000"/>
  <p:defaultTextStyle>
    <a:defPPr>
      <a:defRPr lang="cs-CZ"/>
    </a:defPPr>
    <a:lvl1pPr marL="0" algn="l" defTabSz="905073" rtl="0" eaLnBrk="1" latinLnBrk="0" hangingPunct="1">
      <a:defRPr sz="1782" kern="1200">
        <a:solidFill>
          <a:schemeClr val="tx1"/>
        </a:solidFill>
        <a:latin typeface="+mn-lt"/>
        <a:ea typeface="+mn-ea"/>
        <a:cs typeface="+mn-cs"/>
      </a:defRPr>
    </a:lvl1pPr>
    <a:lvl2pPr marL="452537" algn="l" defTabSz="905073" rtl="0" eaLnBrk="1" latinLnBrk="0" hangingPunct="1">
      <a:defRPr sz="1782" kern="1200">
        <a:solidFill>
          <a:schemeClr val="tx1"/>
        </a:solidFill>
        <a:latin typeface="+mn-lt"/>
        <a:ea typeface="+mn-ea"/>
        <a:cs typeface="+mn-cs"/>
      </a:defRPr>
    </a:lvl2pPr>
    <a:lvl3pPr marL="905073" algn="l" defTabSz="905073" rtl="0" eaLnBrk="1" latinLnBrk="0" hangingPunct="1">
      <a:defRPr sz="1782" kern="1200">
        <a:solidFill>
          <a:schemeClr val="tx1"/>
        </a:solidFill>
        <a:latin typeface="+mn-lt"/>
        <a:ea typeface="+mn-ea"/>
        <a:cs typeface="+mn-cs"/>
      </a:defRPr>
    </a:lvl3pPr>
    <a:lvl4pPr marL="1357610" algn="l" defTabSz="905073" rtl="0" eaLnBrk="1" latinLnBrk="0" hangingPunct="1">
      <a:defRPr sz="1782" kern="1200">
        <a:solidFill>
          <a:schemeClr val="tx1"/>
        </a:solidFill>
        <a:latin typeface="+mn-lt"/>
        <a:ea typeface="+mn-ea"/>
        <a:cs typeface="+mn-cs"/>
      </a:defRPr>
    </a:lvl4pPr>
    <a:lvl5pPr marL="1810146" algn="l" defTabSz="905073" rtl="0" eaLnBrk="1" latinLnBrk="0" hangingPunct="1">
      <a:defRPr sz="1782" kern="1200">
        <a:solidFill>
          <a:schemeClr val="tx1"/>
        </a:solidFill>
        <a:latin typeface="+mn-lt"/>
        <a:ea typeface="+mn-ea"/>
        <a:cs typeface="+mn-cs"/>
      </a:defRPr>
    </a:lvl5pPr>
    <a:lvl6pPr marL="2262683" algn="l" defTabSz="905073" rtl="0" eaLnBrk="1" latinLnBrk="0" hangingPunct="1">
      <a:defRPr sz="1782" kern="1200">
        <a:solidFill>
          <a:schemeClr val="tx1"/>
        </a:solidFill>
        <a:latin typeface="+mn-lt"/>
        <a:ea typeface="+mn-ea"/>
        <a:cs typeface="+mn-cs"/>
      </a:defRPr>
    </a:lvl6pPr>
    <a:lvl7pPr marL="2715219" algn="l" defTabSz="905073" rtl="0" eaLnBrk="1" latinLnBrk="0" hangingPunct="1">
      <a:defRPr sz="1782" kern="1200">
        <a:solidFill>
          <a:schemeClr val="tx1"/>
        </a:solidFill>
        <a:latin typeface="+mn-lt"/>
        <a:ea typeface="+mn-ea"/>
        <a:cs typeface="+mn-cs"/>
      </a:defRPr>
    </a:lvl7pPr>
    <a:lvl8pPr marL="3167756" algn="l" defTabSz="905073" rtl="0" eaLnBrk="1" latinLnBrk="0" hangingPunct="1">
      <a:defRPr sz="1782" kern="1200">
        <a:solidFill>
          <a:schemeClr val="tx1"/>
        </a:solidFill>
        <a:latin typeface="+mn-lt"/>
        <a:ea typeface="+mn-ea"/>
        <a:cs typeface="+mn-cs"/>
      </a:defRPr>
    </a:lvl8pPr>
    <a:lvl9pPr marL="3620292" algn="l" defTabSz="905073" rtl="0" eaLnBrk="1" latinLnBrk="0" hangingPunct="1">
      <a:defRPr sz="178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4">
          <p15:clr>
            <a:srgbClr val="A4A3A4"/>
          </p15:clr>
        </p15:guide>
        <p15:guide id="2" pos="28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21" autoAdjust="0"/>
    <p:restoredTop sz="94660"/>
  </p:normalViewPr>
  <p:slideViewPr>
    <p:cSldViewPr snapToGrid="0">
      <p:cViewPr varScale="1">
        <p:scale>
          <a:sx n="74" d="100"/>
          <a:sy n="74" d="100"/>
        </p:scale>
        <p:origin x="942" y="72"/>
      </p:cViewPr>
      <p:guideLst>
        <p:guide orient="horz" pos="2154"/>
        <p:guide pos="283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DC1901-92BB-4FDD-BA03-8B5D36861ACA}" type="datetimeFigureOut">
              <a:rPr lang="cs-CZ" smtClean="0"/>
              <a:pPr/>
              <a:t>16.04.2020</a:t>
            </a:fld>
            <a:endParaRPr lang="cs-CZ"/>
          </a:p>
        </p:txBody>
      </p:sp>
      <p:sp>
        <p:nvSpPr>
          <p:cNvPr id="4" name="Zástupný symbol pro obrázek snímku 3"/>
          <p:cNvSpPr>
            <a:spLocks noGrp="1" noRot="1" noChangeAspect="1"/>
          </p:cNvSpPr>
          <p:nvPr>
            <p:ph type="sldImg" idx="2"/>
          </p:nvPr>
        </p:nvSpPr>
        <p:spPr>
          <a:xfrm>
            <a:off x="1398588" y="1143000"/>
            <a:ext cx="4060825"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8EE4EC-FC1D-4A5C-A5BA-DA124659C1D1}" type="slidenum">
              <a:rPr lang="cs-CZ" smtClean="0"/>
              <a:pPr/>
              <a:t>‹#›</a:t>
            </a:fld>
            <a:endParaRPr lang="cs-CZ"/>
          </a:p>
        </p:txBody>
      </p:sp>
    </p:spTree>
    <p:extLst>
      <p:ext uri="{BB962C8B-B14F-4D97-AF65-F5344CB8AC3E}">
        <p14:creationId xmlns:p14="http://schemas.microsoft.com/office/powerpoint/2010/main" val="4264033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28EE4EC-FC1D-4A5C-A5BA-DA124659C1D1}" type="slidenum">
              <a:rPr lang="cs-CZ" smtClean="0"/>
              <a:pPr/>
              <a:t>1</a:t>
            </a:fld>
            <a:endParaRPr lang="cs-CZ"/>
          </a:p>
        </p:txBody>
      </p:sp>
    </p:spTree>
    <p:extLst>
      <p:ext uri="{BB962C8B-B14F-4D97-AF65-F5344CB8AC3E}">
        <p14:creationId xmlns:p14="http://schemas.microsoft.com/office/powerpoint/2010/main" val="11872312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Úvodní snímek">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1080000" y="6450675"/>
            <a:ext cx="6840000" cy="216000"/>
          </a:xfrm>
        </p:spPr>
        <p:txBody>
          <a:bodyPr/>
          <a:lstStyle/>
          <a:p>
            <a:pPr algn="ctr"/>
            <a:r>
              <a:rPr lang="en-US" smtClean="0"/>
              <a:t>Konference Česko s dobrovolnictvím počítá , Jihlava, duben 2020</a:t>
            </a:r>
            <a:endParaRPr lang="cs-CZ" dirty="0"/>
          </a:p>
        </p:txBody>
      </p:sp>
      <p:sp>
        <p:nvSpPr>
          <p:cNvPr id="6" name="Slide Number Placeholder 5"/>
          <p:cNvSpPr>
            <a:spLocks noGrp="1"/>
          </p:cNvSpPr>
          <p:nvPr>
            <p:ph type="sldNum" sz="quarter" idx="12"/>
          </p:nvPr>
        </p:nvSpPr>
        <p:spPr/>
        <p:txBody>
          <a:bodyPr/>
          <a:lstStyle/>
          <a:p>
            <a:fld id="{103B6205-E093-439F-9685-8F7A4FC3F425}" type="slidenum">
              <a:rPr lang="cs-CZ" smtClean="0"/>
              <a:pPr/>
              <a:t>‹#›</a:t>
            </a:fld>
            <a:endParaRPr lang="cs-CZ"/>
          </a:p>
        </p:txBody>
      </p:sp>
      <p:pic>
        <p:nvPicPr>
          <p:cNvPr id="2" name="Obrázek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64717" y="2907061"/>
            <a:ext cx="3070104" cy="1026416"/>
          </a:xfrm>
          <a:prstGeom prst="rect">
            <a:avLst/>
          </a:prstGeom>
        </p:spPr>
      </p:pic>
    </p:spTree>
    <p:extLst>
      <p:ext uri="{BB962C8B-B14F-4D97-AF65-F5344CB8AC3E}">
        <p14:creationId xmlns:p14="http://schemas.microsoft.com/office/powerpoint/2010/main" val="1060570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720000" y="1980001"/>
            <a:ext cx="7560000" cy="1612866"/>
          </a:xfrm>
        </p:spPr>
        <p:txBody>
          <a:bodyPr anchor="t">
            <a:normAutofit/>
          </a:bodyPr>
          <a:lstStyle>
            <a:lvl1pPr algn="l">
              <a:defRPr sz="2600"/>
            </a:lvl1pPr>
          </a:lstStyle>
          <a:p>
            <a:r>
              <a:rPr lang="cs-CZ"/>
              <a:t>Kliknutím lze upravit styl.</a:t>
            </a:r>
            <a:endParaRPr lang="en-US" dirty="0"/>
          </a:p>
        </p:txBody>
      </p:sp>
      <p:sp>
        <p:nvSpPr>
          <p:cNvPr id="3" name="Subtitle 2"/>
          <p:cNvSpPr>
            <a:spLocks noGrp="1"/>
          </p:cNvSpPr>
          <p:nvPr>
            <p:ph type="subTitle" idx="1"/>
          </p:nvPr>
        </p:nvSpPr>
        <p:spPr>
          <a:xfrm>
            <a:off x="720000" y="3592866"/>
            <a:ext cx="7560000" cy="1552712"/>
          </a:xfrm>
        </p:spPr>
        <p:txBody>
          <a:bodyPr/>
          <a:lstStyle>
            <a:lvl1pPr marL="0" indent="0" algn="l">
              <a:buNone/>
              <a:defRPr sz="2362">
                <a:solidFill>
                  <a:schemeClr val="accent2"/>
                </a:solidFill>
              </a:defRPr>
            </a:lvl1pPr>
            <a:lvl2pPr marL="449976" indent="0" algn="ctr">
              <a:buNone/>
              <a:defRPr sz="1968"/>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cs-CZ"/>
              <a:t>Kliknutím lze upravit styl předlohy.</a:t>
            </a:r>
            <a:endParaRPr lang="en-US" dirty="0"/>
          </a:p>
        </p:txBody>
      </p:sp>
      <p:sp>
        <p:nvSpPr>
          <p:cNvPr id="5" name="Footer Placeholder 4"/>
          <p:cNvSpPr>
            <a:spLocks noGrp="1"/>
          </p:cNvSpPr>
          <p:nvPr>
            <p:ph type="ftr" sz="quarter" idx="11"/>
          </p:nvPr>
        </p:nvSpPr>
        <p:spPr/>
        <p:txBody>
          <a:bodyPr/>
          <a:lstStyle/>
          <a:p>
            <a:r>
              <a:rPr lang="en-US" smtClean="0"/>
              <a:t>Konference Česko s dobrovolnictvím počítá , Jihlava, duben 2020</a:t>
            </a:r>
            <a:endParaRPr lang="cs-CZ" dirty="0"/>
          </a:p>
        </p:txBody>
      </p:sp>
      <p:sp>
        <p:nvSpPr>
          <p:cNvPr id="6" name="Slide Number Placeholder 5"/>
          <p:cNvSpPr>
            <a:spLocks noGrp="1"/>
          </p:cNvSpPr>
          <p:nvPr>
            <p:ph type="sldNum" sz="quarter" idx="12"/>
          </p:nvPr>
        </p:nvSpPr>
        <p:spPr/>
        <p:txBody>
          <a:bodyPr/>
          <a:lstStyle/>
          <a:p>
            <a:fld id="{103B6205-E093-439F-9685-8F7A4FC3F425}" type="slidenum">
              <a:rPr lang="cs-CZ" smtClean="0"/>
              <a:pPr/>
              <a:t>‹#›</a:t>
            </a:fld>
            <a:endParaRPr lang="cs-CZ"/>
          </a:p>
        </p:txBody>
      </p:sp>
    </p:spTree>
    <p:extLst>
      <p:ext uri="{BB962C8B-B14F-4D97-AF65-F5344CB8AC3E}">
        <p14:creationId xmlns:p14="http://schemas.microsoft.com/office/powerpoint/2010/main" val="2451721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2_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720000" y="4380949"/>
            <a:ext cx="7560000" cy="982528"/>
          </a:xfrm>
        </p:spPr>
        <p:txBody>
          <a:bodyPr anchor="t">
            <a:normAutofit/>
          </a:bodyPr>
          <a:lstStyle>
            <a:lvl1pPr algn="ctr">
              <a:defRPr sz="2600"/>
            </a:lvl1pPr>
          </a:lstStyle>
          <a:p>
            <a:r>
              <a:rPr lang="cs-CZ"/>
              <a:t>Kliknutím lze upravit styl.</a:t>
            </a:r>
            <a:endParaRPr lang="en-US" dirty="0"/>
          </a:p>
        </p:txBody>
      </p:sp>
      <p:sp>
        <p:nvSpPr>
          <p:cNvPr id="3" name="Subtitle 2"/>
          <p:cNvSpPr>
            <a:spLocks noGrp="1"/>
          </p:cNvSpPr>
          <p:nvPr>
            <p:ph type="subTitle" idx="1"/>
          </p:nvPr>
        </p:nvSpPr>
        <p:spPr>
          <a:xfrm>
            <a:off x="720000" y="5363477"/>
            <a:ext cx="7560000" cy="945883"/>
          </a:xfrm>
        </p:spPr>
        <p:txBody>
          <a:bodyPr/>
          <a:lstStyle>
            <a:lvl1pPr marL="0" indent="0" algn="ctr">
              <a:buNone/>
              <a:defRPr sz="2362">
                <a:solidFill>
                  <a:schemeClr val="accent2"/>
                </a:solidFill>
              </a:defRPr>
            </a:lvl1pPr>
            <a:lvl2pPr marL="449976" indent="0" algn="ctr">
              <a:buNone/>
              <a:defRPr sz="1968"/>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cs-CZ"/>
              <a:t>Kliknutím lze upravit styl předlohy.</a:t>
            </a:r>
            <a:endParaRPr lang="en-US" dirty="0"/>
          </a:p>
        </p:txBody>
      </p:sp>
      <p:sp>
        <p:nvSpPr>
          <p:cNvPr id="5" name="Footer Placeholder 4"/>
          <p:cNvSpPr>
            <a:spLocks noGrp="1"/>
          </p:cNvSpPr>
          <p:nvPr>
            <p:ph type="ftr" sz="quarter" idx="11"/>
          </p:nvPr>
        </p:nvSpPr>
        <p:spPr>
          <a:xfrm>
            <a:off x="1080000" y="6450675"/>
            <a:ext cx="6840000" cy="216000"/>
          </a:xfrm>
        </p:spPr>
        <p:txBody>
          <a:bodyPr/>
          <a:lstStyle/>
          <a:p>
            <a:pPr algn="ctr"/>
            <a:r>
              <a:rPr lang="en-US" smtClean="0"/>
              <a:t>Konference Česko s dobrovolnictvím počítá , Jihlava, duben 2020</a:t>
            </a:r>
            <a:endParaRPr lang="cs-CZ" dirty="0"/>
          </a:p>
        </p:txBody>
      </p:sp>
      <p:sp>
        <p:nvSpPr>
          <p:cNvPr id="6" name="Slide Number Placeholder 5"/>
          <p:cNvSpPr>
            <a:spLocks noGrp="1"/>
          </p:cNvSpPr>
          <p:nvPr>
            <p:ph type="sldNum" sz="quarter" idx="12"/>
          </p:nvPr>
        </p:nvSpPr>
        <p:spPr/>
        <p:txBody>
          <a:bodyPr/>
          <a:lstStyle/>
          <a:p>
            <a:fld id="{103B6205-E093-439F-9685-8F7A4FC3F425}" type="slidenum">
              <a:rPr lang="cs-CZ" smtClean="0"/>
              <a:pPr/>
              <a:t>‹#›</a:t>
            </a:fld>
            <a:endParaRPr lang="cs-CZ"/>
          </a:p>
        </p:txBody>
      </p:sp>
      <p:pic>
        <p:nvPicPr>
          <p:cNvPr id="7" name="Obráze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30503" y="1260000"/>
            <a:ext cx="1938532" cy="1844806"/>
          </a:xfrm>
          <a:prstGeom prst="rect">
            <a:avLst/>
          </a:prstGeom>
        </p:spPr>
      </p:pic>
    </p:spTree>
    <p:extLst>
      <p:ext uri="{BB962C8B-B14F-4D97-AF65-F5344CB8AC3E}">
        <p14:creationId xmlns:p14="http://schemas.microsoft.com/office/powerpoint/2010/main" val="400524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Footer Placeholder 4"/>
          <p:cNvSpPr>
            <a:spLocks noGrp="1"/>
          </p:cNvSpPr>
          <p:nvPr>
            <p:ph type="ftr" sz="quarter" idx="11"/>
          </p:nvPr>
        </p:nvSpPr>
        <p:spPr/>
        <p:txBody>
          <a:bodyPr/>
          <a:lstStyle/>
          <a:p>
            <a:r>
              <a:rPr lang="en-US" smtClean="0"/>
              <a:t>Konference Česko s dobrovolnictvím počítá , Jihlava, duben 2020</a:t>
            </a:r>
            <a:endParaRPr lang="cs-CZ" dirty="0"/>
          </a:p>
        </p:txBody>
      </p:sp>
      <p:sp>
        <p:nvSpPr>
          <p:cNvPr id="6" name="Slide Number Placeholder 5"/>
          <p:cNvSpPr>
            <a:spLocks noGrp="1"/>
          </p:cNvSpPr>
          <p:nvPr>
            <p:ph type="sldNum" sz="quarter" idx="12"/>
          </p:nvPr>
        </p:nvSpPr>
        <p:spPr/>
        <p:txBody>
          <a:bodyPr/>
          <a:lstStyle/>
          <a:p>
            <a:fld id="{103B6205-E093-439F-9685-8F7A4FC3F425}" type="slidenum">
              <a:rPr lang="cs-CZ" smtClean="0"/>
              <a:pPr/>
              <a:t>‹#›</a:t>
            </a:fld>
            <a:endParaRPr lang="cs-CZ"/>
          </a:p>
        </p:txBody>
      </p:sp>
    </p:spTree>
    <p:extLst>
      <p:ext uri="{BB962C8B-B14F-4D97-AF65-F5344CB8AC3E}">
        <p14:creationId xmlns:p14="http://schemas.microsoft.com/office/powerpoint/2010/main" val="475349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720000" y="2462400"/>
            <a:ext cx="3622702" cy="38988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57298" y="2462400"/>
            <a:ext cx="3622702" cy="38988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Footer Placeholder 5"/>
          <p:cNvSpPr>
            <a:spLocks noGrp="1"/>
          </p:cNvSpPr>
          <p:nvPr>
            <p:ph type="ftr" sz="quarter" idx="11"/>
          </p:nvPr>
        </p:nvSpPr>
        <p:spPr/>
        <p:txBody>
          <a:bodyPr/>
          <a:lstStyle/>
          <a:p>
            <a:r>
              <a:rPr lang="en-US" smtClean="0"/>
              <a:t>Konference Česko s dobrovolnictvím počítá , Jihlava, duben 2020</a:t>
            </a:r>
            <a:endParaRPr lang="cs-CZ"/>
          </a:p>
        </p:txBody>
      </p:sp>
      <p:sp>
        <p:nvSpPr>
          <p:cNvPr id="7" name="Slide Number Placeholder 6"/>
          <p:cNvSpPr>
            <a:spLocks noGrp="1"/>
          </p:cNvSpPr>
          <p:nvPr>
            <p:ph type="sldNum" sz="quarter" idx="12"/>
          </p:nvPr>
        </p:nvSpPr>
        <p:spPr/>
        <p:txBody>
          <a:bodyPr/>
          <a:lstStyle/>
          <a:p>
            <a:fld id="{103B6205-E093-439F-9685-8F7A4FC3F425}" type="slidenum">
              <a:rPr lang="cs-CZ" smtClean="0"/>
              <a:pPr/>
              <a:t>‹#›</a:t>
            </a:fld>
            <a:endParaRPr lang="cs-CZ"/>
          </a:p>
        </p:txBody>
      </p:sp>
    </p:spTree>
    <p:extLst>
      <p:ext uri="{BB962C8B-B14F-4D97-AF65-F5344CB8AC3E}">
        <p14:creationId xmlns:p14="http://schemas.microsoft.com/office/powerpoint/2010/main" val="3072382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720000" y="1620000"/>
            <a:ext cx="7560000" cy="748800"/>
          </a:xfrm>
        </p:spPr>
        <p:txBody>
          <a:bodyPr/>
          <a:lstStyle/>
          <a:p>
            <a:r>
              <a:rPr lang="cs-CZ"/>
              <a:t>Kliknutím lze upravit styl.</a:t>
            </a:r>
            <a:endParaRPr lang="en-US" dirty="0"/>
          </a:p>
        </p:txBody>
      </p:sp>
      <p:sp>
        <p:nvSpPr>
          <p:cNvPr id="3" name="Text Placeholder 2"/>
          <p:cNvSpPr>
            <a:spLocks noGrp="1"/>
          </p:cNvSpPr>
          <p:nvPr>
            <p:ph type="body" idx="1"/>
          </p:nvPr>
        </p:nvSpPr>
        <p:spPr>
          <a:xfrm>
            <a:off x="720000" y="2368800"/>
            <a:ext cx="3621600" cy="693376"/>
          </a:xfrm>
        </p:spPr>
        <p:txBody>
          <a:bodyPr anchor="b"/>
          <a:lstStyle>
            <a:lvl1pPr marL="0" indent="0">
              <a:buNone/>
              <a:defRPr sz="2362" b="1"/>
            </a:lvl1pPr>
            <a:lvl2pPr marL="449976" indent="0">
              <a:buNone/>
              <a:defRPr sz="1968" b="1"/>
            </a:lvl2pPr>
            <a:lvl3pPr marL="899952" indent="0">
              <a:buNone/>
              <a:defRPr sz="1772" b="1"/>
            </a:lvl3pPr>
            <a:lvl4pPr marL="1349929" indent="0">
              <a:buNone/>
              <a:defRPr sz="1575" b="1"/>
            </a:lvl4pPr>
            <a:lvl5pPr marL="1799905" indent="0">
              <a:buNone/>
              <a:defRPr sz="1575" b="1"/>
            </a:lvl5pPr>
            <a:lvl6pPr marL="2249881" indent="0">
              <a:buNone/>
              <a:defRPr sz="1575" b="1"/>
            </a:lvl6pPr>
            <a:lvl7pPr marL="2699857" indent="0">
              <a:buNone/>
              <a:defRPr sz="1575" b="1"/>
            </a:lvl7pPr>
            <a:lvl8pPr marL="3149834" indent="0">
              <a:buNone/>
              <a:defRPr sz="1575" b="1"/>
            </a:lvl8pPr>
            <a:lvl9pPr marL="3599810" indent="0">
              <a:buNone/>
              <a:defRPr sz="1575" b="1"/>
            </a:lvl9pPr>
          </a:lstStyle>
          <a:p>
            <a:pPr lvl="0"/>
            <a:r>
              <a:rPr lang="cs-CZ"/>
              <a:t>Kliknutím lze upravit styly předlohy textu.</a:t>
            </a:r>
          </a:p>
        </p:txBody>
      </p:sp>
      <p:sp>
        <p:nvSpPr>
          <p:cNvPr id="4" name="Content Placeholder 3"/>
          <p:cNvSpPr>
            <a:spLocks noGrp="1"/>
          </p:cNvSpPr>
          <p:nvPr>
            <p:ph sz="half" idx="2"/>
          </p:nvPr>
        </p:nvSpPr>
        <p:spPr>
          <a:xfrm>
            <a:off x="720000" y="3151650"/>
            <a:ext cx="3621600" cy="320955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58400" y="2368800"/>
            <a:ext cx="3621600" cy="693376"/>
          </a:xfrm>
        </p:spPr>
        <p:txBody>
          <a:bodyPr anchor="b"/>
          <a:lstStyle>
            <a:lvl1pPr marL="0" indent="0">
              <a:buNone/>
              <a:defRPr sz="2362" b="1"/>
            </a:lvl1pPr>
            <a:lvl2pPr marL="449976" indent="0">
              <a:buNone/>
              <a:defRPr sz="1968" b="1"/>
            </a:lvl2pPr>
            <a:lvl3pPr marL="899952" indent="0">
              <a:buNone/>
              <a:defRPr sz="1772" b="1"/>
            </a:lvl3pPr>
            <a:lvl4pPr marL="1349929" indent="0">
              <a:buNone/>
              <a:defRPr sz="1575" b="1"/>
            </a:lvl4pPr>
            <a:lvl5pPr marL="1799905" indent="0">
              <a:buNone/>
              <a:defRPr sz="1575" b="1"/>
            </a:lvl5pPr>
            <a:lvl6pPr marL="2249881" indent="0">
              <a:buNone/>
              <a:defRPr sz="1575" b="1"/>
            </a:lvl6pPr>
            <a:lvl7pPr marL="2699857" indent="0">
              <a:buNone/>
              <a:defRPr sz="1575" b="1"/>
            </a:lvl7pPr>
            <a:lvl8pPr marL="3149834" indent="0">
              <a:buNone/>
              <a:defRPr sz="1575" b="1"/>
            </a:lvl8pPr>
            <a:lvl9pPr marL="3599810" indent="0">
              <a:buNone/>
              <a:defRPr sz="1575" b="1"/>
            </a:lvl9pPr>
          </a:lstStyle>
          <a:p>
            <a:pPr lvl="0"/>
            <a:r>
              <a:rPr lang="cs-CZ"/>
              <a:t>Kliknutím lze upravit styly předlohy textu.</a:t>
            </a:r>
          </a:p>
        </p:txBody>
      </p:sp>
      <p:sp>
        <p:nvSpPr>
          <p:cNvPr id="6" name="Content Placeholder 5"/>
          <p:cNvSpPr>
            <a:spLocks noGrp="1"/>
          </p:cNvSpPr>
          <p:nvPr>
            <p:ph sz="quarter" idx="4"/>
          </p:nvPr>
        </p:nvSpPr>
        <p:spPr>
          <a:xfrm>
            <a:off x="4658400" y="3151650"/>
            <a:ext cx="3621600" cy="320955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Footer Placeholder 7"/>
          <p:cNvSpPr>
            <a:spLocks noGrp="1"/>
          </p:cNvSpPr>
          <p:nvPr>
            <p:ph type="ftr" sz="quarter" idx="11"/>
          </p:nvPr>
        </p:nvSpPr>
        <p:spPr/>
        <p:txBody>
          <a:bodyPr/>
          <a:lstStyle/>
          <a:p>
            <a:r>
              <a:rPr lang="en-US" smtClean="0"/>
              <a:t>Konference Česko s dobrovolnictvím počítá , Jihlava, duben 2020</a:t>
            </a:r>
            <a:endParaRPr lang="cs-CZ"/>
          </a:p>
        </p:txBody>
      </p:sp>
      <p:sp>
        <p:nvSpPr>
          <p:cNvPr id="9" name="Slide Number Placeholder 8"/>
          <p:cNvSpPr>
            <a:spLocks noGrp="1"/>
          </p:cNvSpPr>
          <p:nvPr>
            <p:ph type="sldNum" sz="quarter" idx="12"/>
          </p:nvPr>
        </p:nvSpPr>
        <p:spPr/>
        <p:txBody>
          <a:bodyPr/>
          <a:lstStyle/>
          <a:p>
            <a:fld id="{103B6205-E093-439F-9685-8F7A4FC3F425}" type="slidenum">
              <a:rPr lang="cs-CZ" smtClean="0"/>
              <a:pPr/>
              <a:t>‹#›</a:t>
            </a:fld>
            <a:endParaRPr lang="cs-CZ"/>
          </a:p>
        </p:txBody>
      </p:sp>
    </p:spTree>
    <p:extLst>
      <p:ext uri="{BB962C8B-B14F-4D97-AF65-F5344CB8AC3E}">
        <p14:creationId xmlns:p14="http://schemas.microsoft.com/office/powerpoint/2010/main" val="3611271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4" name="Footer Placeholder 3"/>
          <p:cNvSpPr>
            <a:spLocks noGrp="1"/>
          </p:cNvSpPr>
          <p:nvPr>
            <p:ph type="ftr" sz="quarter" idx="11"/>
          </p:nvPr>
        </p:nvSpPr>
        <p:spPr/>
        <p:txBody>
          <a:bodyPr/>
          <a:lstStyle/>
          <a:p>
            <a:r>
              <a:rPr lang="en-US" smtClean="0"/>
              <a:t>Konference Česko s dobrovolnictvím počítá , Jihlava, duben 2020</a:t>
            </a:r>
            <a:endParaRPr lang="cs-CZ"/>
          </a:p>
        </p:txBody>
      </p:sp>
      <p:sp>
        <p:nvSpPr>
          <p:cNvPr id="5" name="Slide Number Placeholder 4"/>
          <p:cNvSpPr>
            <a:spLocks noGrp="1"/>
          </p:cNvSpPr>
          <p:nvPr>
            <p:ph type="sldNum" sz="quarter" idx="12"/>
          </p:nvPr>
        </p:nvSpPr>
        <p:spPr/>
        <p:txBody>
          <a:bodyPr/>
          <a:lstStyle/>
          <a:p>
            <a:fld id="{103B6205-E093-439F-9685-8F7A4FC3F425}" type="slidenum">
              <a:rPr lang="cs-CZ" smtClean="0"/>
              <a:pPr/>
              <a:t>‹#›</a:t>
            </a:fld>
            <a:endParaRPr lang="cs-CZ"/>
          </a:p>
        </p:txBody>
      </p:sp>
    </p:spTree>
    <p:extLst>
      <p:ext uri="{BB962C8B-B14F-4D97-AF65-F5344CB8AC3E}">
        <p14:creationId xmlns:p14="http://schemas.microsoft.com/office/powerpoint/2010/main" val="4172472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Konference Česko s dobrovolnictvím počítá , Jihlava, duben 2020</a:t>
            </a:r>
            <a:endParaRPr lang="cs-CZ"/>
          </a:p>
        </p:txBody>
      </p:sp>
      <p:sp>
        <p:nvSpPr>
          <p:cNvPr id="4" name="Slide Number Placeholder 3"/>
          <p:cNvSpPr>
            <a:spLocks noGrp="1"/>
          </p:cNvSpPr>
          <p:nvPr>
            <p:ph type="sldNum" sz="quarter" idx="12"/>
          </p:nvPr>
        </p:nvSpPr>
        <p:spPr/>
        <p:txBody>
          <a:bodyPr/>
          <a:lstStyle/>
          <a:p>
            <a:fld id="{103B6205-E093-439F-9685-8F7A4FC3F425}" type="slidenum">
              <a:rPr lang="cs-CZ" smtClean="0"/>
              <a:pPr/>
              <a:t>‹#›</a:t>
            </a:fld>
            <a:endParaRPr lang="cs-CZ"/>
          </a:p>
        </p:txBody>
      </p:sp>
    </p:spTree>
    <p:extLst>
      <p:ext uri="{BB962C8B-B14F-4D97-AF65-F5344CB8AC3E}">
        <p14:creationId xmlns:p14="http://schemas.microsoft.com/office/powerpoint/2010/main" val="292811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20000" y="1620000"/>
            <a:ext cx="3004102" cy="748800"/>
          </a:xfrm>
        </p:spPr>
        <p:txBody>
          <a:bodyPr anchor="b">
            <a:normAutofit/>
          </a:bodyPr>
          <a:lstStyle>
            <a:lvl1pPr>
              <a:defRPr sz="2600"/>
            </a:lvl1pPr>
          </a:lstStyle>
          <a:p>
            <a:r>
              <a:rPr lang="cs-CZ"/>
              <a:t>Kliknutím lze upravit styl.</a:t>
            </a:r>
            <a:endParaRPr lang="en-US" dirty="0"/>
          </a:p>
        </p:txBody>
      </p:sp>
      <p:sp>
        <p:nvSpPr>
          <p:cNvPr id="3" name="Content Placeholder 2"/>
          <p:cNvSpPr>
            <a:spLocks noGrp="1"/>
          </p:cNvSpPr>
          <p:nvPr>
            <p:ph idx="1"/>
          </p:nvPr>
        </p:nvSpPr>
        <p:spPr>
          <a:xfrm>
            <a:off x="3825976" y="1620000"/>
            <a:ext cx="4454024" cy="4733283"/>
          </a:xfrm>
        </p:spPr>
        <p:txBody>
          <a:bodyPr>
            <a:normAutofit/>
          </a:bodyPr>
          <a:lstStyle>
            <a:lvl1pPr>
              <a:defRPr sz="2400"/>
            </a:lvl1pPr>
            <a:lvl2pPr>
              <a:defRPr sz="2000"/>
            </a:lvl2pPr>
            <a:lvl3pPr>
              <a:defRPr sz="1800"/>
            </a:lvl3pPr>
            <a:lvl4pPr>
              <a:defRPr sz="1600"/>
            </a:lvl4pPr>
            <a:lvl5pPr>
              <a:defRPr sz="1600"/>
            </a:lvl5pPr>
            <a:lvl6pPr>
              <a:defRPr sz="1968"/>
            </a:lvl6pPr>
            <a:lvl7pPr>
              <a:defRPr sz="1968"/>
            </a:lvl7pPr>
            <a:lvl8pPr>
              <a:defRPr sz="1968"/>
            </a:lvl8pPr>
            <a:lvl9pPr>
              <a:defRPr sz="1968"/>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0000" y="2458274"/>
            <a:ext cx="3004102" cy="3902926"/>
          </a:xfrm>
        </p:spPr>
        <p:txBody>
          <a:bodyPr/>
          <a:lstStyle>
            <a:lvl1pPr marL="0" indent="0">
              <a:buNone/>
              <a:defRPr sz="1575"/>
            </a:lvl1pPr>
            <a:lvl2pPr marL="449976" indent="0">
              <a:buNone/>
              <a:defRPr sz="1378"/>
            </a:lvl2pPr>
            <a:lvl3pPr marL="899952" indent="0">
              <a:buNone/>
              <a:defRPr sz="1181"/>
            </a:lvl3pPr>
            <a:lvl4pPr marL="1349929" indent="0">
              <a:buNone/>
              <a:defRPr sz="984"/>
            </a:lvl4pPr>
            <a:lvl5pPr marL="1799905" indent="0">
              <a:buNone/>
              <a:defRPr sz="984"/>
            </a:lvl5pPr>
            <a:lvl6pPr marL="2249881" indent="0">
              <a:buNone/>
              <a:defRPr sz="984"/>
            </a:lvl6pPr>
            <a:lvl7pPr marL="2699857" indent="0">
              <a:buNone/>
              <a:defRPr sz="984"/>
            </a:lvl7pPr>
            <a:lvl8pPr marL="3149834" indent="0">
              <a:buNone/>
              <a:defRPr sz="984"/>
            </a:lvl8pPr>
            <a:lvl9pPr marL="3599810" indent="0">
              <a:buNone/>
              <a:defRPr sz="984"/>
            </a:lvl9pPr>
          </a:lstStyle>
          <a:p>
            <a:pPr lvl="0"/>
            <a:r>
              <a:rPr lang="cs-CZ"/>
              <a:t>Kliknutím lze upravit styly předlohy textu.</a:t>
            </a:r>
          </a:p>
        </p:txBody>
      </p:sp>
      <p:sp>
        <p:nvSpPr>
          <p:cNvPr id="6" name="Footer Placeholder 5"/>
          <p:cNvSpPr>
            <a:spLocks noGrp="1"/>
          </p:cNvSpPr>
          <p:nvPr>
            <p:ph type="ftr" sz="quarter" idx="11"/>
          </p:nvPr>
        </p:nvSpPr>
        <p:spPr/>
        <p:txBody>
          <a:bodyPr/>
          <a:lstStyle/>
          <a:p>
            <a:r>
              <a:rPr lang="en-US" smtClean="0"/>
              <a:t>Konference Česko s dobrovolnictvím počítá , Jihlava, duben 2020</a:t>
            </a:r>
            <a:endParaRPr lang="cs-CZ"/>
          </a:p>
        </p:txBody>
      </p:sp>
      <p:sp>
        <p:nvSpPr>
          <p:cNvPr id="7" name="Slide Number Placeholder 6"/>
          <p:cNvSpPr>
            <a:spLocks noGrp="1"/>
          </p:cNvSpPr>
          <p:nvPr>
            <p:ph type="sldNum" sz="quarter" idx="12"/>
          </p:nvPr>
        </p:nvSpPr>
        <p:spPr/>
        <p:txBody>
          <a:bodyPr/>
          <a:lstStyle/>
          <a:p>
            <a:fld id="{103B6205-E093-439F-9685-8F7A4FC3F425}" type="slidenum">
              <a:rPr lang="cs-CZ" smtClean="0"/>
              <a:pPr/>
              <a:t>‹#›</a:t>
            </a:fld>
            <a:endParaRPr lang="cs-CZ"/>
          </a:p>
        </p:txBody>
      </p:sp>
    </p:spTree>
    <p:extLst>
      <p:ext uri="{BB962C8B-B14F-4D97-AF65-F5344CB8AC3E}">
        <p14:creationId xmlns:p14="http://schemas.microsoft.com/office/powerpoint/2010/main" val="3028856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1620000"/>
            <a:ext cx="7560000" cy="748080"/>
          </a:xfrm>
          <a:prstGeom prst="rect">
            <a:avLst/>
          </a:prstGeom>
        </p:spPr>
        <p:txBody>
          <a:bodyPr vert="horz" lIns="0" tIns="0" rIns="0" bIns="0" rtlCol="0" anchor="t">
            <a:normAutofit/>
          </a:bodyPr>
          <a:lstStyle/>
          <a:p>
            <a:r>
              <a:rPr lang="cs-CZ" dirty="0"/>
              <a:t>Kliknutím lze upravit styl.</a:t>
            </a:r>
            <a:endParaRPr lang="en-US" dirty="0"/>
          </a:p>
        </p:txBody>
      </p:sp>
      <p:sp>
        <p:nvSpPr>
          <p:cNvPr id="3" name="Text Placeholder 2"/>
          <p:cNvSpPr>
            <a:spLocks noGrp="1"/>
          </p:cNvSpPr>
          <p:nvPr>
            <p:ph type="body" idx="1"/>
          </p:nvPr>
        </p:nvSpPr>
        <p:spPr>
          <a:xfrm>
            <a:off x="720000" y="2460567"/>
            <a:ext cx="7560000" cy="3898669"/>
          </a:xfrm>
          <a:prstGeom prst="rect">
            <a:avLst/>
          </a:prstGeom>
        </p:spPr>
        <p:txBody>
          <a:bodyPr vert="horz" lIns="0" tIns="0" rIns="0" bIns="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5" name="Footer Placeholder 4"/>
          <p:cNvSpPr>
            <a:spLocks noGrp="1"/>
          </p:cNvSpPr>
          <p:nvPr>
            <p:ph type="ftr" sz="quarter" idx="3"/>
          </p:nvPr>
        </p:nvSpPr>
        <p:spPr>
          <a:xfrm>
            <a:off x="720000" y="6450675"/>
            <a:ext cx="7118902" cy="216000"/>
          </a:xfrm>
          <a:prstGeom prst="rect">
            <a:avLst/>
          </a:prstGeom>
        </p:spPr>
        <p:txBody>
          <a:bodyPr vert="horz" lIns="0" tIns="0" rIns="0" bIns="0" rtlCol="0" anchor="b"/>
          <a:lstStyle>
            <a:lvl1pPr algn="l">
              <a:defRPr sz="1000">
                <a:solidFill>
                  <a:schemeClr val="accent1"/>
                </a:solidFill>
                <a:latin typeface="Arial" panose="020B0604020202020204" pitchFamily="34" charset="0"/>
                <a:cs typeface="Arial" panose="020B0604020202020204" pitchFamily="34" charset="0"/>
              </a:defRPr>
            </a:lvl1pPr>
          </a:lstStyle>
          <a:p>
            <a:r>
              <a:rPr lang="en-US" smtClean="0"/>
              <a:t>Konference Česko s dobrovolnictvím počítá , Jihlava, duben 2020</a:t>
            </a:r>
            <a:endParaRPr lang="cs-CZ" dirty="0"/>
          </a:p>
        </p:txBody>
      </p:sp>
      <p:sp>
        <p:nvSpPr>
          <p:cNvPr id="6" name="Slide Number Placeholder 5"/>
          <p:cNvSpPr>
            <a:spLocks noGrp="1"/>
          </p:cNvSpPr>
          <p:nvPr>
            <p:ph type="sldNum" sz="quarter" idx="4"/>
          </p:nvPr>
        </p:nvSpPr>
        <p:spPr>
          <a:xfrm>
            <a:off x="7963593" y="6450675"/>
            <a:ext cx="316407" cy="216000"/>
          </a:xfrm>
          <a:prstGeom prst="rect">
            <a:avLst/>
          </a:prstGeom>
        </p:spPr>
        <p:txBody>
          <a:bodyPr vert="horz" lIns="0" tIns="0" rIns="0" bIns="0" rtlCol="0" anchor="ctr"/>
          <a:lstStyle>
            <a:lvl1pPr algn="r">
              <a:defRPr sz="1000">
                <a:solidFill>
                  <a:schemeClr val="accent1"/>
                </a:solidFill>
                <a:latin typeface="Arial" panose="020B0604020202020204" pitchFamily="34" charset="0"/>
                <a:cs typeface="Arial" panose="020B0604020202020204" pitchFamily="34" charset="0"/>
              </a:defRPr>
            </a:lvl1pPr>
          </a:lstStyle>
          <a:p>
            <a:fld id="{103B6205-E093-439F-9685-8F7A4FC3F425}" type="slidenum">
              <a:rPr lang="cs-CZ" smtClean="0"/>
              <a:pPr/>
              <a:t>‹#›</a:t>
            </a:fld>
            <a:endParaRPr lang="cs-CZ" dirty="0"/>
          </a:p>
        </p:txBody>
      </p:sp>
      <p:pic>
        <p:nvPicPr>
          <p:cNvPr id="4" name="Obrázek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20000" y="540000"/>
            <a:ext cx="2132050" cy="712800"/>
          </a:xfrm>
          <a:prstGeom prst="rect">
            <a:avLst/>
          </a:prstGeom>
        </p:spPr>
      </p:pic>
    </p:spTree>
    <p:extLst>
      <p:ext uri="{BB962C8B-B14F-4D97-AF65-F5344CB8AC3E}">
        <p14:creationId xmlns:p14="http://schemas.microsoft.com/office/powerpoint/2010/main" val="3501032078"/>
      </p:ext>
    </p:extLst>
  </p:cSld>
  <p:clrMap bg1="lt1" tx1="dk1" bg2="lt2" tx2="dk2" accent1="accent1" accent2="accent2" accent3="accent3" accent4="accent4" accent5="accent5" accent6="accent6" hlink="hlink" folHlink="folHlink"/>
  <p:sldLayoutIdLst>
    <p:sldLayoutId id="2147483684" r:id="rId1"/>
    <p:sldLayoutId id="2147483673" r:id="rId2"/>
    <p:sldLayoutId id="2147483685" r:id="rId3"/>
    <p:sldLayoutId id="2147483674" r:id="rId4"/>
    <p:sldLayoutId id="2147483676" r:id="rId5"/>
    <p:sldLayoutId id="2147483677" r:id="rId6"/>
    <p:sldLayoutId id="2147483678" r:id="rId7"/>
    <p:sldLayoutId id="2147483679" r:id="rId8"/>
    <p:sldLayoutId id="2147483680" r:id="rId9"/>
  </p:sldLayoutIdLst>
  <p:hf sldNum="0" hdr="0" dt="0"/>
  <p:txStyles>
    <p:titleStyle>
      <a:lvl1pPr algn="l" defTabSz="899952" rtl="0" eaLnBrk="1" latinLnBrk="0" hangingPunct="1">
        <a:lnSpc>
          <a:spcPct val="90000"/>
        </a:lnSpc>
        <a:spcBef>
          <a:spcPct val="0"/>
        </a:spcBef>
        <a:buNone/>
        <a:defRPr sz="2600" b="1" kern="1200">
          <a:solidFill>
            <a:schemeClr val="accent1"/>
          </a:solidFill>
          <a:latin typeface="Arial" panose="020B0604020202020204" pitchFamily="34" charset="0"/>
          <a:ea typeface="+mj-ea"/>
          <a:cs typeface="Arial" panose="020B0604020202020204" pitchFamily="34" charset="0"/>
        </a:defRPr>
      </a:lvl1pPr>
    </p:titleStyle>
    <p:bodyStyle>
      <a:lvl1pPr marL="266700" indent="-266700" algn="l" defTabSz="899952" rtl="0" eaLnBrk="1" latinLnBrk="0" hangingPunct="1">
        <a:lnSpc>
          <a:spcPct val="90000"/>
        </a:lnSpc>
        <a:spcBef>
          <a:spcPts val="984"/>
        </a:spcBef>
        <a:buFont typeface="Arial" panose="020B0604020202020204" pitchFamily="34" charset="0"/>
        <a:buChar char="−"/>
        <a:defRPr sz="2000" kern="1200">
          <a:solidFill>
            <a:schemeClr val="accent1"/>
          </a:solidFill>
          <a:latin typeface="Arial" panose="020B0604020202020204" pitchFamily="34" charset="0"/>
          <a:ea typeface="+mn-ea"/>
          <a:cs typeface="Arial" panose="020B0604020202020204" pitchFamily="34" charset="0"/>
        </a:defRPr>
      </a:lvl1pPr>
      <a:lvl2pPr marL="539750" indent="-273050" algn="l" defTabSz="899952" rtl="0" eaLnBrk="1" latinLnBrk="0" hangingPunct="1">
        <a:lnSpc>
          <a:spcPct val="90000"/>
        </a:lnSpc>
        <a:spcBef>
          <a:spcPts val="492"/>
        </a:spcBef>
        <a:buFont typeface="Arial" panose="020B0604020202020204" pitchFamily="34" charset="0"/>
        <a:buChar char="−"/>
        <a:defRPr sz="1800" kern="1200">
          <a:solidFill>
            <a:schemeClr val="accent2"/>
          </a:solidFill>
          <a:latin typeface="Arial" panose="020B0604020202020204" pitchFamily="34" charset="0"/>
          <a:ea typeface="+mn-ea"/>
          <a:cs typeface="Arial" panose="020B0604020202020204" pitchFamily="34" charset="0"/>
        </a:defRPr>
      </a:lvl2pPr>
      <a:lvl3pPr marL="806450" indent="-266700" algn="l" defTabSz="899952" rtl="0" eaLnBrk="1" latinLnBrk="0" hangingPunct="1">
        <a:lnSpc>
          <a:spcPct val="90000"/>
        </a:lnSpc>
        <a:spcBef>
          <a:spcPts val="492"/>
        </a:spcBef>
        <a:buFont typeface="Arial" panose="020B0604020202020204" pitchFamily="34" charset="0"/>
        <a:buChar char="−"/>
        <a:defRPr sz="1600" kern="1200">
          <a:solidFill>
            <a:schemeClr val="accent2"/>
          </a:solidFill>
          <a:latin typeface="Arial" panose="020B0604020202020204" pitchFamily="34" charset="0"/>
          <a:ea typeface="+mn-ea"/>
          <a:cs typeface="Arial" panose="020B0604020202020204" pitchFamily="34" charset="0"/>
        </a:defRPr>
      </a:lvl3pPr>
      <a:lvl4pPr marL="1071563" indent="-265113" algn="l" defTabSz="899952" rtl="0" eaLnBrk="1" latinLnBrk="0" hangingPunct="1">
        <a:lnSpc>
          <a:spcPct val="90000"/>
        </a:lnSpc>
        <a:spcBef>
          <a:spcPts val="492"/>
        </a:spcBef>
        <a:buFont typeface="Arial" panose="020B0604020202020204" pitchFamily="34" charset="0"/>
        <a:buChar char="−"/>
        <a:defRPr sz="1400" kern="1200">
          <a:solidFill>
            <a:schemeClr val="accent2"/>
          </a:solidFill>
          <a:latin typeface="Arial" panose="020B0604020202020204" pitchFamily="34" charset="0"/>
          <a:ea typeface="+mn-ea"/>
          <a:cs typeface="Arial" panose="020B0604020202020204" pitchFamily="34" charset="0"/>
        </a:defRPr>
      </a:lvl4pPr>
      <a:lvl5pPr marL="1346200" indent="-274638" algn="l" defTabSz="899952" rtl="0" eaLnBrk="1" latinLnBrk="0" hangingPunct="1">
        <a:lnSpc>
          <a:spcPct val="90000"/>
        </a:lnSpc>
        <a:spcBef>
          <a:spcPts val="492"/>
        </a:spcBef>
        <a:buFont typeface="Arial" panose="020B0604020202020204" pitchFamily="34" charset="0"/>
        <a:buChar char="−"/>
        <a:defRPr sz="1400" kern="1200">
          <a:solidFill>
            <a:schemeClr val="accent2"/>
          </a:solidFill>
          <a:latin typeface="Arial" panose="020B0604020202020204" pitchFamily="34" charset="0"/>
          <a:ea typeface="+mn-ea"/>
          <a:cs typeface="Arial" panose="020B0604020202020204" pitchFamily="34" charset="0"/>
        </a:defRPr>
      </a:lvl5pPr>
      <a:lvl6pPr marL="2474869"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6pPr>
      <a:lvl7pPr marL="2924846"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7pPr>
      <a:lvl8pPr marL="3374822"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8pPr>
      <a:lvl9pPr marL="3824798"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9pPr>
    </p:bodyStyle>
    <p:otherStyle>
      <a:defPPr>
        <a:defRPr lang="en-US"/>
      </a:defPPr>
      <a:lvl1pPr marL="0" algn="l" defTabSz="899952" rtl="0" eaLnBrk="1" latinLnBrk="0" hangingPunct="1">
        <a:defRPr sz="1772" kern="1200">
          <a:solidFill>
            <a:schemeClr val="tx1"/>
          </a:solidFill>
          <a:latin typeface="+mn-lt"/>
          <a:ea typeface="+mn-ea"/>
          <a:cs typeface="+mn-cs"/>
        </a:defRPr>
      </a:lvl1pPr>
      <a:lvl2pPr marL="449976" algn="l" defTabSz="899952" rtl="0" eaLnBrk="1" latinLnBrk="0" hangingPunct="1">
        <a:defRPr sz="1772" kern="1200">
          <a:solidFill>
            <a:schemeClr val="tx1"/>
          </a:solidFill>
          <a:latin typeface="+mn-lt"/>
          <a:ea typeface="+mn-ea"/>
          <a:cs typeface="+mn-cs"/>
        </a:defRPr>
      </a:lvl2pPr>
      <a:lvl3pPr marL="899952" algn="l" defTabSz="899952" rtl="0" eaLnBrk="1" latinLnBrk="0" hangingPunct="1">
        <a:defRPr sz="1772" kern="1200">
          <a:solidFill>
            <a:schemeClr val="tx1"/>
          </a:solidFill>
          <a:latin typeface="+mn-lt"/>
          <a:ea typeface="+mn-ea"/>
          <a:cs typeface="+mn-cs"/>
        </a:defRPr>
      </a:lvl3pPr>
      <a:lvl4pPr marL="1349929" algn="l" defTabSz="899952" rtl="0" eaLnBrk="1" latinLnBrk="0" hangingPunct="1">
        <a:defRPr sz="1772" kern="1200">
          <a:solidFill>
            <a:schemeClr val="tx1"/>
          </a:solidFill>
          <a:latin typeface="+mn-lt"/>
          <a:ea typeface="+mn-ea"/>
          <a:cs typeface="+mn-cs"/>
        </a:defRPr>
      </a:lvl4pPr>
      <a:lvl5pPr marL="1799905" algn="l" defTabSz="899952" rtl="0" eaLnBrk="1" latinLnBrk="0" hangingPunct="1">
        <a:defRPr sz="1772" kern="1200">
          <a:solidFill>
            <a:schemeClr val="tx1"/>
          </a:solidFill>
          <a:latin typeface="+mn-lt"/>
          <a:ea typeface="+mn-ea"/>
          <a:cs typeface="+mn-cs"/>
        </a:defRPr>
      </a:lvl5pPr>
      <a:lvl6pPr marL="2249881" algn="l" defTabSz="899952" rtl="0" eaLnBrk="1" latinLnBrk="0" hangingPunct="1">
        <a:defRPr sz="1772" kern="1200">
          <a:solidFill>
            <a:schemeClr val="tx1"/>
          </a:solidFill>
          <a:latin typeface="+mn-lt"/>
          <a:ea typeface="+mn-ea"/>
          <a:cs typeface="+mn-cs"/>
        </a:defRPr>
      </a:lvl6pPr>
      <a:lvl7pPr marL="2699857" algn="l" defTabSz="899952" rtl="0" eaLnBrk="1" latinLnBrk="0" hangingPunct="1">
        <a:defRPr sz="1772" kern="1200">
          <a:solidFill>
            <a:schemeClr val="tx1"/>
          </a:solidFill>
          <a:latin typeface="+mn-lt"/>
          <a:ea typeface="+mn-ea"/>
          <a:cs typeface="+mn-cs"/>
        </a:defRPr>
      </a:lvl7pPr>
      <a:lvl8pPr marL="3149834" algn="l" defTabSz="899952" rtl="0" eaLnBrk="1" latinLnBrk="0" hangingPunct="1">
        <a:defRPr sz="1772" kern="1200">
          <a:solidFill>
            <a:schemeClr val="tx1"/>
          </a:solidFill>
          <a:latin typeface="+mn-lt"/>
          <a:ea typeface="+mn-ea"/>
          <a:cs typeface="+mn-cs"/>
        </a:defRPr>
      </a:lvl8pPr>
      <a:lvl9pPr marL="3599810" algn="l" defTabSz="899952" rtl="0" eaLnBrk="1" latinLnBrk="0" hangingPunct="1">
        <a:defRPr sz="17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romspido.upol.cz/" TargetMode="External"/><Relationship Id="rId2" Type="http://schemas.openxmlformats.org/officeDocument/2006/relationships/slide" Target="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mailto:zlatica.dorkova@upol.cz" TargetMode="External"/><Relationship Id="rId2" Type="http://schemas.openxmlformats.org/officeDocument/2006/relationships/hyperlink" Target="mailto:tatiana.matulayova@upol.cz"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45000"/>
            <a:lum/>
          </a:blip>
          <a:srcRect/>
          <a:stretch>
            <a:fillRect l="-17000" r="-17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720000" y="3752976"/>
            <a:ext cx="7560000" cy="1655069"/>
          </a:xfrm>
        </p:spPr>
        <p:txBody>
          <a:bodyPr>
            <a:normAutofit/>
          </a:bodyPr>
          <a:lstStyle/>
          <a:p>
            <a:r>
              <a:rPr lang="cs-CZ" dirty="0" smtClean="0"/>
              <a:t>Dobrovolnické centrum UP</a:t>
            </a:r>
            <a:br>
              <a:rPr lang="cs-CZ" dirty="0" smtClean="0"/>
            </a:br>
            <a:endParaRPr lang="en-US" dirty="0"/>
          </a:p>
        </p:txBody>
      </p:sp>
      <p:sp>
        <p:nvSpPr>
          <p:cNvPr id="3" name="Podnadpis 2"/>
          <p:cNvSpPr>
            <a:spLocks noGrp="1"/>
          </p:cNvSpPr>
          <p:nvPr>
            <p:ph type="subTitle" idx="1"/>
          </p:nvPr>
        </p:nvSpPr>
        <p:spPr>
          <a:xfrm>
            <a:off x="720000" y="4088921"/>
            <a:ext cx="7560000" cy="1825803"/>
          </a:xfrm>
        </p:spPr>
        <p:txBody>
          <a:bodyPr>
            <a:normAutofit/>
          </a:bodyPr>
          <a:lstStyle/>
          <a:p>
            <a:endParaRPr lang="cs-CZ" dirty="0" smtClean="0"/>
          </a:p>
          <a:p>
            <a:r>
              <a:rPr lang="cs-CZ" dirty="0" smtClean="0"/>
              <a:t>Doc. PaedDr. Tatiana </a:t>
            </a:r>
            <a:r>
              <a:rPr lang="cs-CZ" dirty="0" err="1" smtClean="0"/>
              <a:t>Matulayová</a:t>
            </a:r>
            <a:r>
              <a:rPr lang="cs-CZ" dirty="0" smtClean="0"/>
              <a:t>, Ph.D.</a:t>
            </a:r>
          </a:p>
          <a:p>
            <a:r>
              <a:rPr lang="cs-CZ" dirty="0" smtClean="0"/>
              <a:t>Mgr. Zlatica </a:t>
            </a:r>
            <a:r>
              <a:rPr lang="cs-CZ" dirty="0" err="1" smtClean="0"/>
              <a:t>Dorková</a:t>
            </a:r>
            <a:r>
              <a:rPr lang="cs-CZ" dirty="0" smtClean="0"/>
              <a:t>, PhD.</a:t>
            </a:r>
            <a:endParaRPr lang="cs-CZ" dirty="0"/>
          </a:p>
        </p:txBody>
      </p:sp>
      <p:sp>
        <p:nvSpPr>
          <p:cNvPr id="5" name="Zástupný symbol pro zápatí 4"/>
          <p:cNvSpPr>
            <a:spLocks noGrp="1"/>
          </p:cNvSpPr>
          <p:nvPr>
            <p:ph type="ftr" sz="quarter" idx="11"/>
          </p:nvPr>
        </p:nvSpPr>
        <p:spPr/>
        <p:txBody>
          <a:bodyPr/>
          <a:lstStyle/>
          <a:p>
            <a:pPr algn="ctr"/>
            <a:r>
              <a:rPr lang="cs-CZ" dirty="0" smtClean="0"/>
              <a:t>Konference Česko s dobrovolnictvím počítá , Jihlava, duben 2020</a:t>
            </a:r>
            <a:endParaRPr lang="cs-CZ" dirty="0"/>
          </a:p>
        </p:txBody>
      </p:sp>
      <p:pic>
        <p:nvPicPr>
          <p:cNvPr id="6" name="obrázek 9"/>
          <p:cNvPicPr/>
          <p:nvPr/>
        </p:nvPicPr>
        <p:blipFill>
          <a:blip r:embed="rId4" cstate="print"/>
          <a:srcRect/>
          <a:stretch>
            <a:fillRect/>
          </a:stretch>
        </p:blipFill>
        <p:spPr bwMode="auto">
          <a:xfrm>
            <a:off x="831806" y="1312356"/>
            <a:ext cx="2266950" cy="1042670"/>
          </a:xfrm>
          <a:prstGeom prst="rect">
            <a:avLst/>
          </a:prstGeom>
          <a:noFill/>
          <a:ln w="9525">
            <a:noFill/>
            <a:miter lim="800000"/>
            <a:headEnd/>
            <a:tailEnd/>
          </a:ln>
        </p:spPr>
      </p:pic>
      <p:pic>
        <p:nvPicPr>
          <p:cNvPr id="9" name="Obrázek 8">
            <a:extLst>
              <a:ext uri="{FF2B5EF4-FFF2-40B4-BE49-F238E27FC236}">
                <a16:creationId xmlns:a16="http://schemas.microsoft.com/office/drawing/2014/main" id="{3CFAB7DF-187E-495A-9A16-E090F3530A5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08534" y="1146620"/>
            <a:ext cx="3072390" cy="1188722"/>
          </a:xfrm>
          <a:prstGeom prst="rect">
            <a:avLst/>
          </a:prstGeom>
        </p:spPr>
      </p:pic>
    </p:spTree>
    <p:extLst>
      <p:ext uri="{BB962C8B-B14F-4D97-AF65-F5344CB8AC3E}">
        <p14:creationId xmlns:p14="http://schemas.microsoft.com/office/powerpoint/2010/main" val="2874114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Záměr prezentace</a:t>
            </a:r>
            <a:endParaRPr lang="cs-CZ" dirty="0"/>
          </a:p>
        </p:txBody>
      </p:sp>
      <p:sp>
        <p:nvSpPr>
          <p:cNvPr id="3" name="Zástupný symbol pro obsah 2"/>
          <p:cNvSpPr>
            <a:spLocks noGrp="1"/>
          </p:cNvSpPr>
          <p:nvPr>
            <p:ph idx="1"/>
          </p:nvPr>
        </p:nvSpPr>
        <p:spPr/>
        <p:txBody>
          <a:bodyPr/>
          <a:lstStyle/>
          <a:p>
            <a:r>
              <a:rPr lang="cs-CZ" dirty="0" smtClean="0"/>
              <a:t>přispět do diskuze upozorněním na fenomén univerzitního dobrovolnictví</a:t>
            </a:r>
          </a:p>
          <a:p>
            <a:endParaRPr lang="cs-CZ" dirty="0"/>
          </a:p>
          <a:p>
            <a:endParaRPr lang="cs-CZ" dirty="0" smtClean="0"/>
          </a:p>
          <a:p>
            <a:r>
              <a:rPr lang="cs-CZ" dirty="0" smtClean="0"/>
              <a:t>podělit </a:t>
            </a:r>
            <a:r>
              <a:rPr lang="cs-CZ" dirty="0"/>
              <a:t>se o zkušenosti se zakládáním, fungováním a rozvojem Dobrovolnického centra UP od roku </a:t>
            </a:r>
            <a:r>
              <a:rPr lang="cs-CZ" dirty="0" smtClean="0"/>
              <a:t>2016</a:t>
            </a:r>
            <a:endParaRPr lang="cs-CZ" dirty="0"/>
          </a:p>
        </p:txBody>
      </p:sp>
      <p:sp>
        <p:nvSpPr>
          <p:cNvPr id="4" name="Zástupný symbol pro zápatí 3"/>
          <p:cNvSpPr>
            <a:spLocks noGrp="1"/>
          </p:cNvSpPr>
          <p:nvPr>
            <p:ph type="ftr" sz="quarter" idx="11"/>
          </p:nvPr>
        </p:nvSpPr>
        <p:spPr/>
        <p:txBody>
          <a:bodyPr/>
          <a:lstStyle/>
          <a:p>
            <a:r>
              <a:rPr lang="en-US" smtClean="0"/>
              <a:t>Konference Česko s dobrovolnictvím počítá , Jihlava, duben 2020</a:t>
            </a:r>
            <a:endParaRPr lang="cs-CZ" dirty="0"/>
          </a:p>
        </p:txBody>
      </p:sp>
    </p:spTree>
    <p:extLst>
      <p:ext uri="{BB962C8B-B14F-4D97-AF65-F5344CB8AC3E}">
        <p14:creationId xmlns:p14="http://schemas.microsoft.com/office/powerpoint/2010/main" val="2218206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1620000"/>
            <a:ext cx="7560000" cy="378921"/>
          </a:xfrm>
        </p:spPr>
        <p:txBody>
          <a:bodyPr/>
          <a:lstStyle/>
          <a:p>
            <a:r>
              <a:rPr lang="cs-CZ" dirty="0" smtClean="0"/>
              <a:t>Třetí role univerzity </a:t>
            </a:r>
            <a:endParaRPr lang="en-US" dirty="0"/>
          </a:p>
        </p:txBody>
      </p:sp>
      <p:sp>
        <p:nvSpPr>
          <p:cNvPr id="3" name="Zástupný symbol pro obsah 2"/>
          <p:cNvSpPr>
            <a:spLocks noGrp="1"/>
          </p:cNvSpPr>
          <p:nvPr>
            <p:ph idx="1"/>
          </p:nvPr>
        </p:nvSpPr>
        <p:spPr>
          <a:xfrm>
            <a:off x="720000" y="2197395"/>
            <a:ext cx="7560000" cy="4161841"/>
          </a:xfrm>
        </p:spPr>
        <p:txBody>
          <a:bodyPr/>
          <a:lstStyle/>
          <a:p>
            <a:pPr>
              <a:buFont typeface="Arial" panose="020B0604020202020204" pitchFamily="34" charset="0"/>
              <a:buChar char="•"/>
            </a:pPr>
            <a:r>
              <a:rPr lang="cs-CZ" dirty="0" smtClean="0"/>
              <a:t>Východisko myšlenky systémově podporovat dobrovolnictví studentů a zaměstnanců univerzity.</a:t>
            </a:r>
          </a:p>
          <a:p>
            <a:pPr>
              <a:buFont typeface="Arial" panose="020B0604020202020204" pitchFamily="34" charset="0"/>
              <a:buChar char="•"/>
            </a:pPr>
            <a:r>
              <a:rPr lang="cs-CZ" dirty="0" smtClean="0"/>
              <a:t>Vzdělávání a výzkum jsou nepochybně důležité role univerzity, ale vzhledem k proměnám společnosti vzrůstá význam univerzity jako sociálního aktéra.</a:t>
            </a:r>
          </a:p>
          <a:p>
            <a:pPr>
              <a:buFont typeface="Arial" panose="020B0604020202020204" pitchFamily="34" charset="0"/>
              <a:buChar char="•"/>
            </a:pPr>
            <a:r>
              <a:rPr lang="cs-CZ" dirty="0" smtClean="0"/>
              <a:t>Sociální a občanské kompetence absolventů jsou stejně důležité, jako profesní kompetence.</a:t>
            </a:r>
          </a:p>
          <a:p>
            <a:pPr>
              <a:buFont typeface="Arial" panose="020B0604020202020204" pitchFamily="34" charset="0"/>
              <a:buChar char="•"/>
            </a:pPr>
            <a:r>
              <a:rPr lang="cs-CZ" dirty="0" smtClean="0"/>
              <a:t>Dobrovolnictví není jenom volnočasová aktivita studentů a zaměstnanců, ale i forma občanské participace.</a:t>
            </a:r>
          </a:p>
          <a:p>
            <a:pPr>
              <a:buFont typeface="Arial" panose="020B0604020202020204" pitchFamily="34" charset="0"/>
              <a:buChar char="•"/>
            </a:pPr>
            <a:r>
              <a:rPr lang="cs-CZ" dirty="0" smtClean="0"/>
              <a:t>Původně v USA, v současnosti i v mnohých dalších zemích světa univerzity podporují dobrovolnictví a tím projevují společenskou odpovědnost v regionech, kde působí.</a:t>
            </a:r>
          </a:p>
          <a:p>
            <a:pPr>
              <a:buFont typeface="Arial" panose="020B0604020202020204" pitchFamily="34" charset="0"/>
              <a:buChar char="•"/>
            </a:pPr>
            <a:endParaRPr lang="cs-CZ" dirty="0"/>
          </a:p>
          <a:p>
            <a:pPr>
              <a:buFont typeface="Arial" panose="020B0604020202020204" pitchFamily="34" charset="0"/>
              <a:buChar char="•"/>
            </a:pPr>
            <a:endParaRPr lang="cs-CZ" dirty="0"/>
          </a:p>
        </p:txBody>
      </p:sp>
      <p:sp>
        <p:nvSpPr>
          <p:cNvPr id="4" name="Zástupný symbol pro zápatí 3"/>
          <p:cNvSpPr>
            <a:spLocks noGrp="1"/>
          </p:cNvSpPr>
          <p:nvPr>
            <p:ph type="ftr" sz="quarter" idx="11"/>
          </p:nvPr>
        </p:nvSpPr>
        <p:spPr/>
        <p:txBody>
          <a:bodyPr/>
          <a:lstStyle/>
          <a:p>
            <a:r>
              <a:rPr lang="en-US" smtClean="0"/>
              <a:t>Konference Česko s dobrovolnictvím počítá , Jihlava, duben 2020</a:t>
            </a:r>
            <a:endParaRPr lang="cs-CZ" dirty="0"/>
          </a:p>
        </p:txBody>
      </p:sp>
    </p:spTree>
    <p:extLst>
      <p:ext uri="{BB962C8B-B14F-4D97-AF65-F5344CB8AC3E}">
        <p14:creationId xmlns:p14="http://schemas.microsoft.com/office/powerpoint/2010/main" val="2178862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Dobrovolnické centrum UP</a:t>
            </a:r>
            <a:br>
              <a:rPr lang="cs-CZ" dirty="0"/>
            </a:br>
            <a:r>
              <a:rPr lang="cs-CZ" dirty="0"/>
              <a:t> </a:t>
            </a:r>
            <a:r>
              <a:rPr lang="cs-CZ" dirty="0">
                <a:hlinkClick r:id="rId2" action="ppaction://hlinksldjump"/>
              </a:rPr>
              <a:t>https://dobrovolnici.upol.cz</a:t>
            </a:r>
            <a:r>
              <a:rPr lang="cs-CZ" dirty="0" smtClean="0">
                <a:hlinkClick r:id="rId2" action="ppaction://hlinksldjump"/>
              </a:rPr>
              <a:t>/</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vzniklo v rámci projektu </a:t>
            </a:r>
            <a:r>
              <a:rPr lang="cs-CZ" dirty="0" err="1" smtClean="0"/>
              <a:t>RomSpiDO</a:t>
            </a:r>
            <a:r>
              <a:rPr lang="cs-CZ" dirty="0" smtClean="0"/>
              <a:t> v roce 2016</a:t>
            </a:r>
          </a:p>
          <a:p>
            <a:pPr marL="0" indent="0">
              <a:buNone/>
            </a:pPr>
            <a:r>
              <a:rPr lang="cs-CZ" dirty="0"/>
              <a:t> </a:t>
            </a:r>
            <a:r>
              <a:rPr lang="cs-CZ" dirty="0">
                <a:hlinkClick r:id="rId3"/>
              </a:rPr>
              <a:t>https://romspido.upol.cz</a:t>
            </a:r>
            <a:r>
              <a:rPr lang="cs-CZ" dirty="0" smtClean="0">
                <a:hlinkClick r:id="rId3"/>
              </a:rPr>
              <a:t>/</a:t>
            </a:r>
            <a:endParaRPr lang="cs-CZ" dirty="0" smtClean="0"/>
          </a:p>
          <a:p>
            <a:pPr marL="0" indent="0">
              <a:buNone/>
            </a:pPr>
            <a:endParaRPr lang="cs-CZ" dirty="0"/>
          </a:p>
          <a:p>
            <a:pPr marL="0" indent="0">
              <a:buNone/>
            </a:pPr>
            <a:r>
              <a:rPr lang="cs-CZ" b="1" dirty="0" smtClean="0"/>
              <a:t>Cíl: </a:t>
            </a:r>
            <a:r>
              <a:rPr lang="cs-CZ" dirty="0" smtClean="0"/>
              <a:t>ustanovit Dobrovolnické centrum na UP s celouniverzitní působností</a:t>
            </a:r>
          </a:p>
          <a:p>
            <a:pPr marL="0" indent="0">
              <a:buNone/>
            </a:pPr>
            <a:endParaRPr lang="cs-CZ" dirty="0"/>
          </a:p>
          <a:p>
            <a:pPr marL="0" indent="0">
              <a:buNone/>
            </a:pPr>
            <a:r>
              <a:rPr lang="cs-CZ" b="1" dirty="0" smtClean="0"/>
              <a:t>Hlavní funkce: </a:t>
            </a:r>
          </a:p>
          <a:p>
            <a:pPr>
              <a:buFontTx/>
              <a:buChar char="-"/>
            </a:pPr>
            <a:r>
              <a:rPr lang="cs-CZ" dirty="0" smtClean="0"/>
              <a:t>propagace dobrovolnictví </a:t>
            </a:r>
          </a:p>
          <a:p>
            <a:pPr>
              <a:buFontTx/>
              <a:buChar char="-"/>
            </a:pPr>
            <a:r>
              <a:rPr lang="cs-CZ" dirty="0" smtClean="0"/>
              <a:t>rozvoj výchovy k dobrovolnictví/občanského vzdělávání - zavedení tématu dobrovolnictví do studijních programů;</a:t>
            </a:r>
          </a:p>
          <a:p>
            <a:pPr>
              <a:buFontTx/>
              <a:buChar char="-"/>
            </a:pPr>
            <a:r>
              <a:rPr lang="cs-CZ" dirty="0" smtClean="0"/>
              <a:t>síťování studentů, zaměstnanců a organizací, </a:t>
            </a:r>
          </a:p>
          <a:p>
            <a:pPr>
              <a:buFontTx/>
              <a:buChar char="-"/>
            </a:pPr>
            <a:r>
              <a:rPr lang="cs-CZ" dirty="0" smtClean="0"/>
              <a:t>vytváření evidence o zapojení studentů a zaměstnanců do dobrovolnické činnosti</a:t>
            </a:r>
          </a:p>
          <a:p>
            <a:pPr marL="0" indent="0">
              <a:buNone/>
            </a:pPr>
            <a:endParaRPr lang="cs-CZ" dirty="0" smtClean="0"/>
          </a:p>
          <a:p>
            <a:endParaRPr lang="cs-CZ" dirty="0"/>
          </a:p>
        </p:txBody>
      </p:sp>
      <p:sp>
        <p:nvSpPr>
          <p:cNvPr id="4" name="Zástupný symbol pro zápatí 3"/>
          <p:cNvSpPr>
            <a:spLocks noGrp="1"/>
          </p:cNvSpPr>
          <p:nvPr>
            <p:ph type="ftr" sz="quarter" idx="11"/>
          </p:nvPr>
        </p:nvSpPr>
        <p:spPr/>
        <p:txBody>
          <a:bodyPr/>
          <a:lstStyle/>
          <a:p>
            <a:r>
              <a:rPr lang="en-US" smtClean="0"/>
              <a:t>Konference Česko s dobrovolnictvím počítá , Jihlava, duben 2020</a:t>
            </a:r>
            <a:endParaRPr lang="cs-CZ" dirty="0"/>
          </a:p>
        </p:txBody>
      </p:sp>
    </p:spTree>
    <p:extLst>
      <p:ext uri="{BB962C8B-B14F-4D97-AF65-F5344CB8AC3E}">
        <p14:creationId xmlns:p14="http://schemas.microsoft.com/office/powerpoint/2010/main" val="1169018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1321806"/>
            <a:ext cx="7560000" cy="751438"/>
          </a:xfrm>
        </p:spPr>
        <p:txBody>
          <a:bodyPr>
            <a:normAutofit fontScale="90000"/>
          </a:bodyPr>
          <a:lstStyle/>
          <a:p>
            <a:r>
              <a:rPr lang="cs-CZ" dirty="0"/>
              <a:t> </a:t>
            </a:r>
            <a:r>
              <a:rPr lang="cs-CZ" dirty="0" smtClean="0"/>
              <a:t>Dobrovolnické centrum UP – činnosti, aktivity</a:t>
            </a:r>
            <a:r>
              <a:rPr lang="cs-CZ" dirty="0"/>
              <a:t/>
            </a:r>
            <a:br>
              <a:rPr lang="cs-CZ" dirty="0"/>
            </a:br>
            <a:r>
              <a:rPr lang="cs-CZ" dirty="0"/>
              <a:t> https://dobrovolnici.upol.cz/</a:t>
            </a:r>
            <a:r>
              <a:rPr lang="cs-CZ" sz="1600" dirty="0" smtClean="0"/>
              <a:t/>
            </a:r>
            <a:br>
              <a:rPr lang="cs-CZ" sz="1600" dirty="0" smtClean="0"/>
            </a:br>
            <a:r>
              <a:rPr lang="cs-CZ" sz="1600" dirty="0"/>
              <a:t/>
            </a:r>
            <a:br>
              <a:rPr lang="cs-CZ" sz="1600" dirty="0"/>
            </a:br>
            <a:endParaRPr lang="cs-CZ" sz="1600" dirty="0"/>
          </a:p>
        </p:txBody>
      </p:sp>
      <p:sp>
        <p:nvSpPr>
          <p:cNvPr id="3" name="Zástupný symbol pro obsah 2"/>
          <p:cNvSpPr>
            <a:spLocks noGrp="1"/>
          </p:cNvSpPr>
          <p:nvPr>
            <p:ph idx="1"/>
          </p:nvPr>
        </p:nvSpPr>
        <p:spPr>
          <a:xfrm>
            <a:off x="720000" y="2133600"/>
            <a:ext cx="7560000" cy="4225636"/>
          </a:xfrm>
        </p:spPr>
        <p:txBody>
          <a:bodyPr>
            <a:normAutofit/>
          </a:bodyPr>
          <a:lstStyle/>
          <a:p>
            <a:pPr lvl="0">
              <a:buFont typeface="Arial" panose="020B0604020202020204" pitchFamily="34" charset="0"/>
              <a:buChar char="•"/>
            </a:pPr>
            <a:r>
              <a:rPr lang="cs-CZ" b="1" dirty="0" smtClean="0"/>
              <a:t>Síťování</a:t>
            </a:r>
          </a:p>
          <a:p>
            <a:pPr lvl="0">
              <a:buFont typeface="Arial" panose="020B0604020202020204" pitchFamily="34" charset="0"/>
              <a:buChar char="•"/>
            </a:pPr>
            <a:r>
              <a:rPr lang="cs-CZ" b="1" dirty="0" smtClean="0"/>
              <a:t>Zprostředkování dobrovolnických příležitostí</a:t>
            </a:r>
            <a:r>
              <a:rPr lang="cs-CZ" b="1" dirty="0"/>
              <a:t> </a:t>
            </a:r>
            <a:r>
              <a:rPr lang="cs-CZ" b="1" dirty="0" smtClean="0"/>
              <a:t>přes aplikaci</a:t>
            </a:r>
            <a:endParaRPr lang="en-US" b="1" i="1" dirty="0"/>
          </a:p>
          <a:p>
            <a:pPr lvl="0">
              <a:buFont typeface="Arial" panose="020B0604020202020204" pitchFamily="34" charset="0"/>
              <a:buChar char="•"/>
            </a:pPr>
            <a:r>
              <a:rPr lang="cs-CZ" b="1" dirty="0" smtClean="0"/>
              <a:t>Propagace dobrovolnictví – Dny dobrovolnictví na UP</a:t>
            </a:r>
            <a:endParaRPr lang="en-US" b="1" dirty="0"/>
          </a:p>
          <a:p>
            <a:pPr>
              <a:buFont typeface="Arial" panose="020B0604020202020204" pitchFamily="34" charset="0"/>
              <a:buChar char="•"/>
            </a:pPr>
            <a:r>
              <a:rPr lang="cs-CZ" b="1" dirty="0" smtClean="0"/>
              <a:t>Cena rektora</a:t>
            </a:r>
            <a:r>
              <a:rPr lang="en-US" dirty="0" smtClean="0"/>
              <a:t> </a:t>
            </a:r>
            <a:endParaRPr lang="cs-CZ" dirty="0" smtClean="0"/>
          </a:p>
          <a:p>
            <a:pPr>
              <a:buFont typeface="Arial" panose="020B0604020202020204" pitchFamily="34" charset="0"/>
              <a:buChar char="•"/>
            </a:pPr>
            <a:r>
              <a:rPr lang="cs-CZ" b="1" dirty="0" smtClean="0"/>
              <a:t>Vzdělávací aktivity + zavedení volitelného kurzu Dobrovolnictví</a:t>
            </a:r>
          </a:p>
          <a:p>
            <a:pPr>
              <a:buFont typeface="Arial" panose="020B0604020202020204" pitchFamily="34" charset="0"/>
              <a:buChar char="•"/>
            </a:pPr>
            <a:r>
              <a:rPr lang="cs-CZ" b="1" dirty="0" smtClean="0"/>
              <a:t>K</a:t>
            </a:r>
            <a:r>
              <a:rPr lang="en-US" b="1" dirty="0" smtClean="0"/>
              <a:t>on</a:t>
            </a:r>
            <a:r>
              <a:rPr lang="cs-CZ" b="1" dirty="0" smtClean="0"/>
              <a:t>z</a:t>
            </a:r>
            <a:r>
              <a:rPr lang="en-US" b="1" dirty="0" err="1" smtClean="0"/>
              <a:t>ulta</a:t>
            </a:r>
            <a:r>
              <a:rPr lang="cs-CZ" b="1" dirty="0" err="1" smtClean="0"/>
              <a:t>ce</a:t>
            </a:r>
            <a:endParaRPr lang="cs-CZ" b="1" dirty="0" smtClean="0"/>
          </a:p>
          <a:p>
            <a:pPr>
              <a:buFont typeface="Arial" panose="020B0604020202020204" pitchFamily="34" charset="0"/>
              <a:buChar char="•"/>
            </a:pPr>
            <a:r>
              <a:rPr lang="cs-CZ" b="1" dirty="0" smtClean="0"/>
              <a:t>Výzkum</a:t>
            </a:r>
          </a:p>
          <a:p>
            <a:pPr>
              <a:buFont typeface="Arial" panose="020B0604020202020204" pitchFamily="34" charset="0"/>
              <a:buChar char="•"/>
            </a:pPr>
            <a:r>
              <a:rPr lang="en-US" b="1" dirty="0" smtClean="0"/>
              <a:t>Policy advocacy</a:t>
            </a:r>
            <a:r>
              <a:rPr lang="cs-CZ" b="1" dirty="0" smtClean="0"/>
              <a:t> – podpora vytváření politiky dobrovolnictví na regionální a lokální úrovni</a:t>
            </a:r>
            <a:endParaRPr lang="cs-CZ" dirty="0"/>
          </a:p>
        </p:txBody>
      </p:sp>
      <p:sp>
        <p:nvSpPr>
          <p:cNvPr id="4" name="Zástupný symbol pro zápatí 3"/>
          <p:cNvSpPr>
            <a:spLocks noGrp="1"/>
          </p:cNvSpPr>
          <p:nvPr>
            <p:ph type="ftr" sz="quarter" idx="11"/>
          </p:nvPr>
        </p:nvSpPr>
        <p:spPr/>
        <p:txBody>
          <a:bodyPr/>
          <a:lstStyle/>
          <a:p>
            <a:r>
              <a:rPr lang="en-US" smtClean="0"/>
              <a:t>Konference Česko s dobrovolnictvím počítá , Jihlava, duben 2020</a:t>
            </a:r>
            <a:endParaRPr lang="cs-CZ" dirty="0"/>
          </a:p>
        </p:txBody>
      </p:sp>
      <p:pic>
        <p:nvPicPr>
          <p:cNvPr id="6" name="Obrázek 5">
            <a:extLst>
              <a:ext uri="{FF2B5EF4-FFF2-40B4-BE49-F238E27FC236}">
                <a16:creationId xmlns:a16="http://schemas.microsoft.com/office/drawing/2014/main" id="{A9836C8D-37D5-431F-8354-80A69222C9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07148" y="407856"/>
            <a:ext cx="3072390" cy="1188722"/>
          </a:xfrm>
          <a:prstGeom prst="rect">
            <a:avLst/>
          </a:prstGeom>
        </p:spPr>
      </p:pic>
    </p:spTree>
    <p:extLst>
      <p:ext uri="{BB962C8B-B14F-4D97-AF65-F5344CB8AC3E}">
        <p14:creationId xmlns:p14="http://schemas.microsoft.com/office/powerpoint/2010/main" val="17895236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1620000"/>
            <a:ext cx="7560000" cy="401983"/>
          </a:xfrm>
        </p:spPr>
        <p:txBody>
          <a:bodyPr>
            <a:noAutofit/>
          </a:bodyPr>
          <a:lstStyle/>
          <a:p>
            <a:r>
              <a:rPr lang="cs-CZ" sz="3200" dirty="0" smtClean="0"/>
              <a:t>DC UP v číslech – evidence od r. 2018:</a:t>
            </a:r>
            <a:endParaRPr lang="cs-CZ" sz="3200" dirty="0"/>
          </a:p>
        </p:txBody>
      </p:sp>
      <p:sp>
        <p:nvSpPr>
          <p:cNvPr id="3" name="Zástupný symbol pro obsah 2"/>
          <p:cNvSpPr>
            <a:spLocks noGrp="1"/>
          </p:cNvSpPr>
          <p:nvPr>
            <p:ph idx="1"/>
          </p:nvPr>
        </p:nvSpPr>
        <p:spPr>
          <a:xfrm>
            <a:off x="720000" y="2329132"/>
            <a:ext cx="7560000" cy="4030104"/>
          </a:xfrm>
        </p:spPr>
        <p:txBody>
          <a:bodyPr/>
          <a:lstStyle/>
          <a:p>
            <a:pPr>
              <a:buFont typeface="Arial" panose="020B0604020202020204" pitchFamily="34" charset="0"/>
              <a:buChar char="•"/>
            </a:pPr>
            <a:r>
              <a:rPr lang="cs-CZ" sz="3200" dirty="0" smtClean="0"/>
              <a:t>Organizace - spolupráce:</a:t>
            </a:r>
            <a:r>
              <a:rPr lang="cs-CZ" sz="3200" dirty="0"/>
              <a:t>	</a:t>
            </a:r>
            <a:r>
              <a:rPr lang="cs-CZ" sz="3200" dirty="0" smtClean="0"/>
              <a:t>	  35</a:t>
            </a:r>
            <a:endParaRPr lang="cs-CZ" sz="3200" dirty="0"/>
          </a:p>
          <a:p>
            <a:pPr>
              <a:buFont typeface="Arial" panose="020B0604020202020204" pitchFamily="34" charset="0"/>
              <a:buChar char="•"/>
            </a:pPr>
            <a:r>
              <a:rPr lang="cs-CZ" sz="3200" dirty="0"/>
              <a:t>Lidí v aplikaci:		</a:t>
            </a:r>
            <a:r>
              <a:rPr lang="cs-CZ" sz="3200" dirty="0" smtClean="0"/>
              <a:t>                645</a:t>
            </a:r>
            <a:endParaRPr lang="cs-CZ" sz="3200" dirty="0"/>
          </a:p>
          <a:p>
            <a:pPr>
              <a:buFont typeface="Arial" panose="020B0604020202020204" pitchFamily="34" charset="0"/>
              <a:buChar char="•"/>
            </a:pPr>
            <a:r>
              <a:rPr lang="cs-CZ" sz="3200" dirty="0" smtClean="0"/>
              <a:t>Organizace </a:t>
            </a:r>
            <a:r>
              <a:rPr lang="cs-CZ" sz="3200" dirty="0"/>
              <a:t>v aplikaci: 	</a:t>
            </a:r>
            <a:r>
              <a:rPr lang="cs-CZ" sz="3200" dirty="0" smtClean="0"/>
              <a:t>                  24</a:t>
            </a:r>
            <a:endParaRPr lang="cs-CZ" sz="3200" dirty="0"/>
          </a:p>
          <a:p>
            <a:pPr>
              <a:buFont typeface="Arial" panose="020B0604020202020204" pitchFamily="34" charset="0"/>
              <a:buChar char="•"/>
            </a:pPr>
            <a:r>
              <a:rPr lang="cs-CZ" sz="3200" dirty="0"/>
              <a:t>Počet vypsaných příležitostí:	150</a:t>
            </a:r>
          </a:p>
          <a:p>
            <a:pPr>
              <a:buFont typeface="Arial" panose="020B0604020202020204" pitchFamily="34" charset="0"/>
              <a:buChar char="•"/>
            </a:pPr>
            <a:r>
              <a:rPr lang="cs-CZ" sz="3200" dirty="0"/>
              <a:t>Počet akcí:			</a:t>
            </a:r>
            <a:r>
              <a:rPr lang="cs-CZ" sz="3200" dirty="0" smtClean="0"/>
              <a:t>                  20</a:t>
            </a:r>
            <a:endParaRPr lang="cs-CZ" sz="3200" dirty="0"/>
          </a:p>
          <a:p>
            <a:pPr>
              <a:buFont typeface="Arial" panose="020B0604020202020204" pitchFamily="34" charset="0"/>
              <a:buChar char="•"/>
            </a:pPr>
            <a:r>
              <a:rPr lang="cs-CZ" sz="3200" dirty="0"/>
              <a:t>Počet oceněných: 		</a:t>
            </a:r>
            <a:r>
              <a:rPr lang="cs-CZ" sz="3200" dirty="0" smtClean="0"/>
              <a:t>          19</a:t>
            </a:r>
            <a:endParaRPr lang="cs-CZ" sz="3200" dirty="0"/>
          </a:p>
          <a:p>
            <a:endParaRPr lang="cs-CZ" dirty="0"/>
          </a:p>
        </p:txBody>
      </p:sp>
      <p:sp>
        <p:nvSpPr>
          <p:cNvPr id="4" name="Zástupný symbol pro zápatí 3"/>
          <p:cNvSpPr>
            <a:spLocks noGrp="1"/>
          </p:cNvSpPr>
          <p:nvPr>
            <p:ph type="ftr" sz="quarter" idx="11"/>
          </p:nvPr>
        </p:nvSpPr>
        <p:spPr/>
        <p:txBody>
          <a:bodyPr/>
          <a:lstStyle/>
          <a:p>
            <a:r>
              <a:rPr lang="en-US" smtClean="0"/>
              <a:t>Konference Česko s dobrovolnictvím počítá , Jihlava, duben 2020</a:t>
            </a:r>
            <a:endParaRPr lang="cs-CZ" dirty="0"/>
          </a:p>
        </p:txBody>
      </p:sp>
    </p:spTree>
    <p:extLst>
      <p:ext uri="{BB962C8B-B14F-4D97-AF65-F5344CB8AC3E}">
        <p14:creationId xmlns:p14="http://schemas.microsoft.com/office/powerpoint/2010/main" val="1094646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Reflexe procesu ustanovení univerzitního dobrovolnického centra:</a:t>
            </a:r>
            <a:endParaRPr lang="cs-CZ" dirty="0"/>
          </a:p>
        </p:txBody>
      </p:sp>
      <p:sp>
        <p:nvSpPr>
          <p:cNvPr id="3" name="Zástupný symbol pro obsah 2"/>
          <p:cNvSpPr>
            <a:spLocks noGrp="1"/>
          </p:cNvSpPr>
          <p:nvPr>
            <p:ph idx="1"/>
          </p:nvPr>
        </p:nvSpPr>
        <p:spPr/>
        <p:txBody>
          <a:bodyPr/>
          <a:lstStyle/>
          <a:p>
            <a:r>
              <a:rPr lang="cs-CZ" dirty="0" smtClean="0"/>
              <a:t>v roce 2016 v ČR oficiálně nefungovalo ani na jedné univerzitě dobrovolnické centrum</a:t>
            </a:r>
          </a:p>
          <a:p>
            <a:r>
              <a:rPr lang="cs-CZ" dirty="0" smtClean="0"/>
              <a:t>Dobrovolnictví bylo vnímáno jako volnočasová aktivita, případně aktivita, kterou mají organizovat studentské spolky</a:t>
            </a:r>
          </a:p>
          <a:p>
            <a:r>
              <a:rPr lang="cs-CZ" dirty="0"/>
              <a:t>V</a:t>
            </a:r>
            <a:r>
              <a:rPr lang="cs-CZ" dirty="0" smtClean="0"/>
              <a:t>e vysokoškolském zákoně není upravena třetí role, resp. systémová podpora dobrovolnictví. Bylo tedy otázkou výkladu, zda je možné považovat dobrovolnictví za hlavní činnost univerzity. Uvedené má vliv na financování managementu dobrovolnictví na UP.</a:t>
            </a:r>
          </a:p>
          <a:p>
            <a:r>
              <a:rPr lang="cs-CZ" dirty="0" smtClean="0"/>
              <a:t>Silná autonomie fakult – nízká ochota k síťování a centrálnímu řízení dobrovolnictví </a:t>
            </a:r>
            <a:endParaRPr lang="cs-CZ" dirty="0"/>
          </a:p>
        </p:txBody>
      </p:sp>
      <p:sp>
        <p:nvSpPr>
          <p:cNvPr id="4" name="Zástupný symbol pro zápatí 3"/>
          <p:cNvSpPr>
            <a:spLocks noGrp="1"/>
          </p:cNvSpPr>
          <p:nvPr>
            <p:ph type="ftr" sz="quarter" idx="11"/>
          </p:nvPr>
        </p:nvSpPr>
        <p:spPr/>
        <p:txBody>
          <a:bodyPr/>
          <a:lstStyle/>
          <a:p>
            <a:r>
              <a:rPr lang="en-US" smtClean="0"/>
              <a:t>Konference Česko s dobrovolnictvím počítá , Jihlava, duben 2020</a:t>
            </a:r>
            <a:endParaRPr lang="cs-CZ" dirty="0"/>
          </a:p>
        </p:txBody>
      </p:sp>
    </p:spTree>
    <p:extLst>
      <p:ext uri="{BB962C8B-B14F-4D97-AF65-F5344CB8AC3E}">
        <p14:creationId xmlns:p14="http://schemas.microsoft.com/office/powerpoint/2010/main" val="3743340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0000" y="1620000"/>
            <a:ext cx="7560000" cy="476219"/>
          </a:xfrm>
        </p:spPr>
        <p:txBody>
          <a:bodyPr/>
          <a:lstStyle/>
          <a:p>
            <a:r>
              <a:rPr lang="cs-CZ" dirty="0" smtClean="0"/>
              <a:t>Otázky do diskuze:</a:t>
            </a:r>
            <a:endParaRPr lang="cs-CZ" dirty="0"/>
          </a:p>
        </p:txBody>
      </p:sp>
      <p:sp>
        <p:nvSpPr>
          <p:cNvPr id="3" name="Zástupný symbol pro obsah 2"/>
          <p:cNvSpPr>
            <a:spLocks noGrp="1"/>
          </p:cNvSpPr>
          <p:nvPr>
            <p:ph idx="1"/>
          </p:nvPr>
        </p:nvSpPr>
        <p:spPr>
          <a:xfrm>
            <a:off x="720000" y="2096219"/>
            <a:ext cx="7560000" cy="4263017"/>
          </a:xfrm>
        </p:spPr>
        <p:txBody>
          <a:bodyPr/>
          <a:lstStyle/>
          <a:p>
            <a:pPr>
              <a:buFont typeface="Wingdings" panose="05000000000000000000" pitchFamily="2" charset="2"/>
              <a:buChar char="§"/>
            </a:pPr>
            <a:r>
              <a:rPr lang="cs-CZ" dirty="0" smtClean="0"/>
              <a:t>Jsou </a:t>
            </a:r>
            <a:r>
              <a:rPr lang="cs-CZ" dirty="0"/>
              <a:t>univerzity v ČR připraveny na systémovou podporu dobrovolnictví? </a:t>
            </a:r>
            <a:endParaRPr lang="cs-CZ" dirty="0" smtClean="0"/>
          </a:p>
          <a:p>
            <a:pPr>
              <a:buFont typeface="Wingdings" panose="05000000000000000000" pitchFamily="2" charset="2"/>
              <a:buChar char="§"/>
            </a:pPr>
            <a:endParaRPr lang="cs-CZ" dirty="0" smtClean="0"/>
          </a:p>
          <a:p>
            <a:pPr>
              <a:buFont typeface="Wingdings" panose="05000000000000000000" pitchFamily="2" charset="2"/>
              <a:buChar char="§"/>
            </a:pPr>
            <a:r>
              <a:rPr lang="cs-CZ" dirty="0" smtClean="0"/>
              <a:t>Jaké </a:t>
            </a:r>
            <a:r>
              <a:rPr lang="cs-CZ" dirty="0"/>
              <a:t>překážky brání univerzitám vnímat dobrovolnictví jako naplňování třetí role univerzity? </a:t>
            </a:r>
            <a:endParaRPr lang="cs-CZ" dirty="0" smtClean="0"/>
          </a:p>
          <a:p>
            <a:pPr>
              <a:buFont typeface="Wingdings" panose="05000000000000000000" pitchFamily="2" charset="2"/>
              <a:buChar char="§"/>
            </a:pPr>
            <a:endParaRPr lang="cs-CZ" dirty="0" smtClean="0"/>
          </a:p>
          <a:p>
            <a:pPr>
              <a:buFont typeface="Wingdings" panose="05000000000000000000" pitchFamily="2" charset="2"/>
              <a:buChar char="§"/>
            </a:pPr>
            <a:r>
              <a:rPr lang="cs-CZ" dirty="0" smtClean="0"/>
              <a:t>Zda </a:t>
            </a:r>
            <a:r>
              <a:rPr lang="cs-CZ" dirty="0"/>
              <a:t>a jak měřit zapojení studentů a zaměstnanců univerzit do dobrovolnictví? </a:t>
            </a:r>
            <a:endParaRPr lang="cs-CZ" dirty="0" smtClean="0"/>
          </a:p>
          <a:p>
            <a:pPr>
              <a:buFont typeface="Wingdings" panose="05000000000000000000" pitchFamily="2" charset="2"/>
              <a:buChar char="§"/>
            </a:pPr>
            <a:endParaRPr lang="cs-CZ" dirty="0" smtClean="0"/>
          </a:p>
          <a:p>
            <a:pPr>
              <a:buFont typeface="Wingdings" panose="05000000000000000000" pitchFamily="2" charset="2"/>
              <a:buChar char="§"/>
            </a:pPr>
            <a:r>
              <a:rPr lang="cs-CZ" dirty="0" smtClean="0"/>
              <a:t>Jaký </a:t>
            </a:r>
            <a:r>
              <a:rPr lang="cs-CZ" dirty="0"/>
              <a:t>dopad mohou mít zkušenosti nabyté v rámci zvládání pandemie COVID-19 na rozvoj univerzitního dobrovolnictví?</a:t>
            </a:r>
          </a:p>
          <a:p>
            <a:endParaRPr lang="cs-CZ" dirty="0" smtClean="0"/>
          </a:p>
          <a:p>
            <a:endParaRPr lang="cs-CZ" dirty="0"/>
          </a:p>
        </p:txBody>
      </p:sp>
      <p:sp>
        <p:nvSpPr>
          <p:cNvPr id="4" name="Zástupný symbol pro zápatí 3"/>
          <p:cNvSpPr>
            <a:spLocks noGrp="1"/>
          </p:cNvSpPr>
          <p:nvPr>
            <p:ph type="ftr" sz="quarter" idx="11"/>
          </p:nvPr>
        </p:nvSpPr>
        <p:spPr/>
        <p:txBody>
          <a:bodyPr/>
          <a:lstStyle/>
          <a:p>
            <a:r>
              <a:rPr lang="en-US" smtClean="0"/>
              <a:t>Konference Česko s dobrovolnictvím počítá , Jihlava, duben 2020</a:t>
            </a:r>
            <a:endParaRPr lang="cs-CZ" dirty="0"/>
          </a:p>
        </p:txBody>
      </p:sp>
    </p:spTree>
    <p:extLst>
      <p:ext uri="{BB962C8B-B14F-4D97-AF65-F5344CB8AC3E}">
        <p14:creationId xmlns:p14="http://schemas.microsoft.com/office/powerpoint/2010/main" val="2967377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Kontakty na autorky:</a:t>
            </a:r>
            <a:endParaRPr lang="cs-CZ" dirty="0"/>
          </a:p>
        </p:txBody>
      </p:sp>
      <p:sp>
        <p:nvSpPr>
          <p:cNvPr id="3" name="Zástupný symbol pro obsah 2"/>
          <p:cNvSpPr>
            <a:spLocks noGrp="1"/>
          </p:cNvSpPr>
          <p:nvPr>
            <p:ph idx="1"/>
          </p:nvPr>
        </p:nvSpPr>
        <p:spPr/>
        <p:txBody>
          <a:bodyPr/>
          <a:lstStyle/>
          <a:p>
            <a:pPr marL="0" indent="0">
              <a:buNone/>
            </a:pPr>
            <a:endParaRPr lang="cs-CZ" dirty="0" smtClean="0"/>
          </a:p>
          <a:p>
            <a:pPr marL="0" indent="0">
              <a:buNone/>
            </a:pPr>
            <a:r>
              <a:rPr lang="cs-CZ" dirty="0" smtClean="0">
                <a:hlinkClick r:id="rId2"/>
              </a:rPr>
              <a:t>tatiana.matulayova@upol.cz</a:t>
            </a:r>
            <a:endParaRPr lang="cs-CZ" dirty="0"/>
          </a:p>
          <a:p>
            <a:pPr marL="0" indent="0">
              <a:buNone/>
            </a:pPr>
            <a:r>
              <a:rPr lang="cs-CZ" smtClean="0">
                <a:hlinkClick r:id="rId3"/>
              </a:rPr>
              <a:t>zlatica.dorkova@upol.cz</a:t>
            </a:r>
            <a:endParaRPr lang="cs-CZ" dirty="0" smtClean="0"/>
          </a:p>
          <a:p>
            <a:pPr marL="0" indent="0">
              <a:buNone/>
            </a:pPr>
            <a:endParaRPr lang="cs-CZ" dirty="0"/>
          </a:p>
        </p:txBody>
      </p:sp>
      <p:sp>
        <p:nvSpPr>
          <p:cNvPr id="4" name="Zástupný symbol pro zápatí 3"/>
          <p:cNvSpPr>
            <a:spLocks noGrp="1"/>
          </p:cNvSpPr>
          <p:nvPr>
            <p:ph type="ftr" sz="quarter" idx="11"/>
          </p:nvPr>
        </p:nvSpPr>
        <p:spPr/>
        <p:txBody>
          <a:bodyPr/>
          <a:lstStyle/>
          <a:p>
            <a:r>
              <a:rPr lang="en-US" smtClean="0"/>
              <a:t>Konference Česko s dobrovolnictvím počítá , Jihlava, duben 2020</a:t>
            </a:r>
            <a:endParaRPr lang="cs-CZ" dirty="0"/>
          </a:p>
        </p:txBody>
      </p:sp>
    </p:spTree>
    <p:extLst>
      <p:ext uri="{BB962C8B-B14F-4D97-AF65-F5344CB8AC3E}">
        <p14:creationId xmlns:p14="http://schemas.microsoft.com/office/powerpoint/2010/main" val="2611689626"/>
      </p:ext>
    </p:extLst>
  </p:cSld>
  <p:clrMapOvr>
    <a:masterClrMapping/>
  </p:clrMapOvr>
</p:sld>
</file>

<file path=ppt/theme/theme1.xml><?xml version="1.0" encoding="utf-8"?>
<a:theme xmlns:a="http://schemas.openxmlformats.org/drawingml/2006/main" name="UP_prezentace_en_4x3">
  <a:themeElements>
    <a:clrScheme name="UP">
      <a:dk1>
        <a:sysClr val="windowText" lastClr="000000"/>
      </a:dk1>
      <a:lt1>
        <a:sysClr val="window" lastClr="FFFFFF"/>
      </a:lt1>
      <a:dk2>
        <a:srgbClr val="44546A"/>
      </a:dk2>
      <a:lt2>
        <a:srgbClr val="E7E6E6"/>
      </a:lt2>
      <a:accent1>
        <a:srgbClr val="006BAB"/>
      </a:accent1>
      <a:accent2>
        <a:srgbClr val="6C6D70"/>
      </a:accent2>
      <a:accent3>
        <a:srgbClr val="A5A5A5"/>
      </a:accent3>
      <a:accent4>
        <a:srgbClr val="ED7D31"/>
      </a:accent4>
      <a:accent5>
        <a:srgbClr val="4472C4"/>
      </a:accent5>
      <a:accent6>
        <a:srgbClr val="70AD47"/>
      </a:accent6>
      <a:hlink>
        <a:srgbClr val="0563C1"/>
      </a:hlink>
      <a:folHlink>
        <a:srgbClr val="954F72"/>
      </a:folHlink>
    </a:clrScheme>
    <a:fontScheme name="Motiv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P_Prezentace_EN_1.potx" id="{F90A9432-1FFB-49C1-B91A-7C6CDFFC56CF}" vid="{CFCD0A66-FA23-4F51-B49B-8152364C795E}"/>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UP_prezentace_en_4x3</Template>
  <TotalTime>993</TotalTime>
  <Words>550</Words>
  <Application>Microsoft Office PowerPoint</Application>
  <PresentationFormat>Vlastní</PresentationFormat>
  <Paragraphs>69</Paragraphs>
  <Slides>9</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Wingdings</vt:lpstr>
      <vt:lpstr>UP_prezentace_en_4x3</vt:lpstr>
      <vt:lpstr>Dobrovolnické centrum UP </vt:lpstr>
      <vt:lpstr>Záměr prezentace</vt:lpstr>
      <vt:lpstr>Třetí role univerzity </vt:lpstr>
      <vt:lpstr>Dobrovolnické centrum UP  https://dobrovolnici.upol.cz/ </vt:lpstr>
      <vt:lpstr> Dobrovolnické centrum UP – činnosti, aktivity  https://dobrovolnici.upol.cz/  </vt:lpstr>
      <vt:lpstr>DC UP v číslech – evidence od r. 2018:</vt:lpstr>
      <vt:lpstr>Reflexe procesu ustanovení univerzitního dobrovolnického centra:</vt:lpstr>
      <vt:lpstr>Otázky do diskuze:</vt:lpstr>
      <vt:lpstr>Kontakty na autorky:</vt:lpstr>
    </vt:vector>
  </TitlesOfParts>
  <Company>Univerzita Palackého v Olomouci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Hubena Petra</dc:creator>
  <cp:lastModifiedBy>Matulayova Tatiana</cp:lastModifiedBy>
  <cp:revision>125</cp:revision>
  <dcterms:created xsi:type="dcterms:W3CDTF">2018-09-12T14:52:48Z</dcterms:created>
  <dcterms:modified xsi:type="dcterms:W3CDTF">2020-04-16T10:22:35Z</dcterms:modified>
</cp:coreProperties>
</file>